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309" r:id="rId7"/>
    <p:sldId id="303" r:id="rId8"/>
    <p:sldId id="302" r:id="rId9"/>
    <p:sldId id="304" r:id="rId10"/>
    <p:sldId id="305" r:id="rId11"/>
    <p:sldId id="264" r:id="rId12"/>
    <p:sldId id="265" r:id="rId13"/>
    <p:sldId id="314" r:id="rId14"/>
    <p:sldId id="307" r:id="rId15"/>
    <p:sldId id="318" r:id="rId16"/>
    <p:sldId id="315" r:id="rId17"/>
    <p:sldId id="317" r:id="rId18"/>
    <p:sldId id="319" r:id="rId19"/>
    <p:sldId id="316" r:id="rId20"/>
    <p:sldId id="308" r:id="rId21"/>
    <p:sldId id="301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Hnilica" userId="697ee7e4-b33d-4f31-a491-890fb3238358" providerId="ADAL" clId="{93AED112-F23B-4A26-8338-0256F2B38426}"/>
    <pc:docChg chg="modSld">
      <pc:chgData name="Jiří Hnilica" userId="697ee7e4-b33d-4f31-a491-890fb3238358" providerId="ADAL" clId="{93AED112-F23B-4A26-8338-0256F2B38426}" dt="2020-05-07T11:49:13.905" v="17" actId="20577"/>
      <pc:docMkLst>
        <pc:docMk/>
      </pc:docMkLst>
      <pc:sldChg chg="modSp">
        <pc:chgData name="Jiří Hnilica" userId="697ee7e4-b33d-4f31-a491-890fb3238358" providerId="ADAL" clId="{93AED112-F23B-4A26-8338-0256F2B38426}" dt="2020-05-07T11:49:13.905" v="17" actId="20577"/>
        <pc:sldMkLst>
          <pc:docMk/>
          <pc:sldMk cId="4126432087" sldId="302"/>
        </pc:sldMkLst>
        <pc:spChg chg="mod">
          <ac:chgData name="Jiří Hnilica" userId="697ee7e4-b33d-4f31-a491-890fb3238358" providerId="ADAL" clId="{93AED112-F23B-4A26-8338-0256F2B38426}" dt="2020-05-07T11:49:13.905" v="17" actId="20577"/>
          <ac:spMkLst>
            <pc:docMk/>
            <pc:sldMk cId="4126432087" sldId="302"/>
            <ac:spMk id="3" creationId="{2EFFB206-A7C0-4302-9DBF-805B67DD5CB5}"/>
          </ac:spMkLst>
        </pc:spChg>
      </pc:sldChg>
      <pc:sldChg chg="modSp">
        <pc:chgData name="Jiří Hnilica" userId="697ee7e4-b33d-4f31-a491-890fb3238358" providerId="ADAL" clId="{93AED112-F23B-4A26-8338-0256F2B38426}" dt="2020-05-04T14:18:33.062" v="6" actId="20577"/>
        <pc:sldMkLst>
          <pc:docMk/>
          <pc:sldMk cId="1748491695" sldId="314"/>
        </pc:sldMkLst>
        <pc:spChg chg="mod">
          <ac:chgData name="Jiří Hnilica" userId="697ee7e4-b33d-4f31-a491-890fb3238358" providerId="ADAL" clId="{93AED112-F23B-4A26-8338-0256F2B38426}" dt="2020-05-04T14:18:33.062" v="6" actId="20577"/>
          <ac:spMkLst>
            <pc:docMk/>
            <pc:sldMk cId="1748491695" sldId="314"/>
            <ac:spMk id="9" creationId="{B9DDAC1B-C343-4719-82FF-E34045F60DEA}"/>
          </ac:spMkLst>
        </pc:spChg>
      </pc:sldChg>
    </pc:docChg>
  </pc:docChgLst>
  <pc:docChgLst>
    <pc:chgData name="Ladislav Tyll" userId="a4ce5eab-d505-459a-bbe3-856ba7ff760a" providerId="ADAL" clId="{47D7D0EA-7A89-412D-8115-F84FA0969465}"/>
    <pc:docChg chg="modSld">
      <pc:chgData name="Ladislav Tyll" userId="a4ce5eab-d505-459a-bbe3-856ba7ff760a" providerId="ADAL" clId="{47D7D0EA-7A89-412D-8115-F84FA0969465}" dt="2020-08-25T08:39:07.728" v="7" actId="6549"/>
      <pc:docMkLst>
        <pc:docMk/>
      </pc:docMkLst>
      <pc:sldChg chg="modSp mod">
        <pc:chgData name="Ladislav Tyll" userId="a4ce5eab-d505-459a-bbe3-856ba7ff760a" providerId="ADAL" clId="{47D7D0EA-7A89-412D-8115-F84FA0969465}" dt="2020-08-25T08:39:07.728" v="7" actId="6549"/>
        <pc:sldMkLst>
          <pc:docMk/>
          <pc:sldMk cId="0" sldId="264"/>
        </pc:sldMkLst>
        <pc:spChg chg="mod">
          <ac:chgData name="Ladislav Tyll" userId="a4ce5eab-d505-459a-bbe3-856ba7ff760a" providerId="ADAL" clId="{47D7D0EA-7A89-412D-8115-F84FA0969465}" dt="2020-08-25T08:39:07.728" v="7" actId="6549"/>
          <ac:spMkLst>
            <pc:docMk/>
            <pc:sldMk cId="0" sldId="264"/>
            <ac:spMk id="296" creationId="{00000000-0000-0000-0000-000000000000}"/>
          </ac:spMkLst>
        </pc:spChg>
      </pc:sldChg>
      <pc:sldChg chg="modSp mod">
        <pc:chgData name="Ladislav Tyll" userId="a4ce5eab-d505-459a-bbe3-856ba7ff760a" providerId="ADAL" clId="{47D7D0EA-7A89-412D-8115-F84FA0969465}" dt="2020-08-25T08:34:58.242" v="6" actId="20577"/>
        <pc:sldMkLst>
          <pc:docMk/>
          <pc:sldMk cId="4126432087" sldId="302"/>
        </pc:sldMkLst>
        <pc:spChg chg="mod">
          <ac:chgData name="Ladislav Tyll" userId="a4ce5eab-d505-459a-bbe3-856ba7ff760a" providerId="ADAL" clId="{47D7D0EA-7A89-412D-8115-F84FA0969465}" dt="2020-08-25T08:34:58.242" v="6" actId="20577"/>
          <ac:spMkLst>
            <pc:docMk/>
            <pc:sldMk cId="4126432087" sldId="302"/>
            <ac:spMk id="3" creationId="{2EFFB206-A7C0-4302-9DBF-805B67DD5CB5}"/>
          </ac:spMkLst>
        </pc:spChg>
      </pc:sldChg>
    </pc:docChg>
  </pc:docChgLst>
  <pc:docChgLst>
    <pc:chgData name="Ladislav Tyll" userId="a4ce5eab-d505-459a-bbe3-856ba7ff760a" providerId="ADAL" clId="{3856A0BE-2357-40D6-95BE-A02270AB1EB7}"/>
    <pc:docChg chg="undo custSel addSld modSld">
      <pc:chgData name="Ladislav Tyll" userId="a4ce5eab-d505-459a-bbe3-856ba7ff760a" providerId="ADAL" clId="{3856A0BE-2357-40D6-95BE-A02270AB1EB7}" dt="2020-05-04T19:31:03.496" v="465" actId="1076"/>
      <pc:docMkLst>
        <pc:docMk/>
      </pc:docMkLst>
      <pc:sldChg chg="addSp modSp mod">
        <pc:chgData name="Ladislav Tyll" userId="a4ce5eab-d505-459a-bbe3-856ba7ff760a" providerId="ADAL" clId="{3856A0BE-2357-40D6-95BE-A02270AB1EB7}" dt="2020-05-04T14:02:50.180" v="408" actId="1076"/>
        <pc:sldMkLst>
          <pc:docMk/>
          <pc:sldMk cId="0" sldId="265"/>
        </pc:sldMkLst>
        <pc:spChg chg="add mod">
          <ac:chgData name="Ladislav Tyll" userId="a4ce5eab-d505-459a-bbe3-856ba7ff760a" providerId="ADAL" clId="{3856A0BE-2357-40D6-95BE-A02270AB1EB7}" dt="2020-05-04T14:02:50.180" v="408" actId="1076"/>
          <ac:spMkLst>
            <pc:docMk/>
            <pc:sldMk cId="0" sldId="265"/>
            <ac:spMk id="3" creationId="{9E843C38-E84F-4F5A-9A8E-114A2BE0C617}"/>
          </ac:spMkLst>
        </pc:spChg>
        <pc:picChg chg="add mod">
          <ac:chgData name="Ladislav Tyll" userId="a4ce5eab-d505-459a-bbe3-856ba7ff760a" providerId="ADAL" clId="{3856A0BE-2357-40D6-95BE-A02270AB1EB7}" dt="2020-05-04T13:56:28.543" v="383" actId="1076"/>
          <ac:picMkLst>
            <pc:docMk/>
            <pc:sldMk cId="0" sldId="265"/>
            <ac:picMk id="2" creationId="{4FAFDA48-4A52-444B-88AD-4094580F8955}"/>
          </ac:picMkLst>
        </pc:picChg>
      </pc:sldChg>
      <pc:sldChg chg="addSp delSp modSp mod">
        <pc:chgData name="Ladislav Tyll" userId="a4ce5eab-d505-459a-bbe3-856ba7ff760a" providerId="ADAL" clId="{3856A0BE-2357-40D6-95BE-A02270AB1EB7}" dt="2020-05-03T20:03:44.952" v="26" actId="1076"/>
        <pc:sldMkLst>
          <pc:docMk/>
          <pc:sldMk cId="4126432087" sldId="302"/>
        </pc:sldMkLst>
        <pc:picChg chg="del">
          <ac:chgData name="Ladislav Tyll" userId="a4ce5eab-d505-459a-bbe3-856ba7ff760a" providerId="ADAL" clId="{3856A0BE-2357-40D6-95BE-A02270AB1EB7}" dt="2020-05-03T20:03:25.760" v="19" actId="478"/>
          <ac:picMkLst>
            <pc:docMk/>
            <pc:sldMk cId="4126432087" sldId="302"/>
            <ac:picMk id="9" creationId="{E4FFC437-B602-43F3-86F0-3FD4E0C2680C}"/>
          </ac:picMkLst>
        </pc:picChg>
        <pc:picChg chg="del">
          <ac:chgData name="Ladislav Tyll" userId="a4ce5eab-d505-459a-bbe3-856ba7ff760a" providerId="ADAL" clId="{3856A0BE-2357-40D6-95BE-A02270AB1EB7}" dt="2020-05-03T20:03:33.609" v="21" actId="478"/>
          <ac:picMkLst>
            <pc:docMk/>
            <pc:sldMk cId="4126432087" sldId="302"/>
            <ac:picMk id="10" creationId="{DD557DFB-1C04-4106-A3AA-97A842D6CDEF}"/>
          </ac:picMkLst>
        </pc:picChg>
        <pc:picChg chg="del">
          <ac:chgData name="Ladislav Tyll" userId="a4ce5eab-d505-459a-bbe3-856ba7ff760a" providerId="ADAL" clId="{3856A0BE-2357-40D6-95BE-A02270AB1EB7}" dt="2020-05-03T20:03:39.809" v="24" actId="478"/>
          <ac:picMkLst>
            <pc:docMk/>
            <pc:sldMk cId="4126432087" sldId="302"/>
            <ac:picMk id="11" creationId="{8933F8AF-980B-4646-AF88-2707A843FC84}"/>
          </ac:picMkLst>
        </pc:picChg>
        <pc:picChg chg="add del mod modCrop">
          <ac:chgData name="Ladislav Tyll" userId="a4ce5eab-d505-459a-bbe3-856ba7ff760a" providerId="ADAL" clId="{3856A0BE-2357-40D6-95BE-A02270AB1EB7}" dt="2020-05-03T20:03:16.417" v="15" actId="478"/>
          <ac:picMkLst>
            <pc:docMk/>
            <pc:sldMk cId="4126432087" sldId="302"/>
            <ac:picMk id="13" creationId="{F47B2280-74EB-4CE6-8C78-927AE9E8E448}"/>
          </ac:picMkLst>
        </pc:picChg>
        <pc:picChg chg="add mod">
          <ac:chgData name="Ladislav Tyll" userId="a4ce5eab-d505-459a-bbe3-856ba7ff760a" providerId="ADAL" clId="{3856A0BE-2357-40D6-95BE-A02270AB1EB7}" dt="2020-05-03T20:03:29.671" v="20" actId="1076"/>
          <ac:picMkLst>
            <pc:docMk/>
            <pc:sldMk cId="4126432087" sldId="302"/>
            <ac:picMk id="14" creationId="{D094CC83-884C-4FF3-9FE2-2590CAFF68F6}"/>
          </ac:picMkLst>
        </pc:picChg>
        <pc:picChg chg="add mod">
          <ac:chgData name="Ladislav Tyll" userId="a4ce5eab-d505-459a-bbe3-856ba7ff760a" providerId="ADAL" clId="{3856A0BE-2357-40D6-95BE-A02270AB1EB7}" dt="2020-05-03T20:03:37.545" v="23" actId="1076"/>
          <ac:picMkLst>
            <pc:docMk/>
            <pc:sldMk cId="4126432087" sldId="302"/>
            <ac:picMk id="15" creationId="{FDA60F61-1353-472A-A207-5B123D6FD558}"/>
          </ac:picMkLst>
        </pc:picChg>
        <pc:picChg chg="add mod">
          <ac:chgData name="Ladislav Tyll" userId="a4ce5eab-d505-459a-bbe3-856ba7ff760a" providerId="ADAL" clId="{3856A0BE-2357-40D6-95BE-A02270AB1EB7}" dt="2020-05-03T20:03:44.952" v="26" actId="1076"/>
          <ac:picMkLst>
            <pc:docMk/>
            <pc:sldMk cId="4126432087" sldId="302"/>
            <ac:picMk id="16" creationId="{E91E8D4D-96A4-408B-A4A4-F3E3315863A0}"/>
          </ac:picMkLst>
        </pc:picChg>
      </pc:sldChg>
      <pc:sldChg chg="addSp delSp modSp mod">
        <pc:chgData name="Ladislav Tyll" userId="a4ce5eab-d505-459a-bbe3-856ba7ff760a" providerId="ADAL" clId="{3856A0BE-2357-40D6-95BE-A02270AB1EB7}" dt="2020-05-03T20:02:39.539" v="8" actId="1076"/>
        <pc:sldMkLst>
          <pc:docMk/>
          <pc:sldMk cId="536481846" sldId="303"/>
        </pc:sldMkLst>
        <pc:picChg chg="del">
          <ac:chgData name="Ladislav Tyll" userId="a4ce5eab-d505-459a-bbe3-856ba7ff760a" providerId="ADAL" clId="{3856A0BE-2357-40D6-95BE-A02270AB1EB7}" dt="2020-05-03T20:02:32.737" v="5" actId="478"/>
          <ac:picMkLst>
            <pc:docMk/>
            <pc:sldMk cId="536481846" sldId="303"/>
            <ac:picMk id="6" creationId="{BCC16337-E7CA-4C73-8BD3-C44023D3D112}"/>
          </ac:picMkLst>
        </pc:picChg>
        <pc:picChg chg="add mod">
          <ac:chgData name="Ladislav Tyll" userId="a4ce5eab-d505-459a-bbe3-856ba7ff760a" providerId="ADAL" clId="{3856A0BE-2357-40D6-95BE-A02270AB1EB7}" dt="2020-05-03T20:02:39.539" v="8" actId="1076"/>
          <ac:picMkLst>
            <pc:docMk/>
            <pc:sldMk cId="536481846" sldId="303"/>
            <ac:picMk id="12" creationId="{88C4E787-52C8-423E-8A18-D6235A6E1A05}"/>
          </ac:picMkLst>
        </pc:picChg>
      </pc:sldChg>
      <pc:sldChg chg="addSp delSp modSp mod">
        <pc:chgData name="Ladislav Tyll" userId="a4ce5eab-d505-459a-bbe3-856ba7ff760a" providerId="ADAL" clId="{3856A0BE-2357-40D6-95BE-A02270AB1EB7}" dt="2020-05-03T20:08:11.308" v="31" actId="1076"/>
        <pc:sldMkLst>
          <pc:docMk/>
          <pc:sldMk cId="2584126916" sldId="307"/>
        </pc:sldMkLst>
        <pc:picChg chg="add mod">
          <ac:chgData name="Ladislav Tyll" userId="a4ce5eab-d505-459a-bbe3-856ba7ff760a" providerId="ADAL" clId="{3856A0BE-2357-40D6-95BE-A02270AB1EB7}" dt="2020-05-03T20:08:11.308" v="31" actId="1076"/>
          <ac:picMkLst>
            <pc:docMk/>
            <pc:sldMk cId="2584126916" sldId="307"/>
            <ac:picMk id="16" creationId="{B2845DF5-1C22-462D-AE9C-20FEDBFE8665}"/>
          </ac:picMkLst>
        </pc:picChg>
        <pc:picChg chg="del">
          <ac:chgData name="Ladislav Tyll" userId="a4ce5eab-d505-459a-bbe3-856ba7ff760a" providerId="ADAL" clId="{3856A0BE-2357-40D6-95BE-A02270AB1EB7}" dt="2020-05-03T20:08:02.585" v="27" actId="478"/>
          <ac:picMkLst>
            <pc:docMk/>
            <pc:sldMk cId="2584126916" sldId="307"/>
            <ac:picMk id="17" creationId="{127853E9-0E24-41EB-B0A6-149D9894D421}"/>
          </ac:picMkLst>
        </pc:picChg>
      </pc:sldChg>
      <pc:sldChg chg="addSp modSp mod">
        <pc:chgData name="Ladislav Tyll" userId="a4ce5eab-d505-459a-bbe3-856ba7ff760a" providerId="ADAL" clId="{3856A0BE-2357-40D6-95BE-A02270AB1EB7}" dt="2020-05-03T20:12:05.039" v="106" actId="1076"/>
        <pc:sldMkLst>
          <pc:docMk/>
          <pc:sldMk cId="1748491695" sldId="314"/>
        </pc:sldMkLst>
        <pc:spChg chg="mod">
          <ac:chgData name="Ladislav Tyll" userId="a4ce5eab-d505-459a-bbe3-856ba7ff760a" providerId="ADAL" clId="{3856A0BE-2357-40D6-95BE-A02270AB1EB7}" dt="2020-05-03T20:10:10.335" v="54"/>
          <ac:spMkLst>
            <pc:docMk/>
            <pc:sldMk cId="1748491695" sldId="314"/>
            <ac:spMk id="6" creationId="{505694E5-4FD8-40A1-8118-5C648ACE20AA}"/>
          </ac:spMkLst>
        </pc:spChg>
        <pc:spChg chg="mod">
          <ac:chgData name="Ladislav Tyll" userId="a4ce5eab-d505-459a-bbe3-856ba7ff760a" providerId="ADAL" clId="{3856A0BE-2357-40D6-95BE-A02270AB1EB7}" dt="2020-05-03T20:10:06.783" v="52"/>
          <ac:spMkLst>
            <pc:docMk/>
            <pc:sldMk cId="1748491695" sldId="314"/>
            <ac:spMk id="8" creationId="{1FDC6AC7-9CA4-406A-84B4-15B904172FB9}"/>
          </ac:spMkLst>
        </pc:spChg>
        <pc:spChg chg="add mod">
          <ac:chgData name="Ladislav Tyll" userId="a4ce5eab-d505-459a-bbe3-856ba7ff760a" providerId="ADAL" clId="{3856A0BE-2357-40D6-95BE-A02270AB1EB7}" dt="2020-05-03T20:12:00.310" v="105" actId="1076"/>
          <ac:spMkLst>
            <pc:docMk/>
            <pc:sldMk cId="1748491695" sldId="314"/>
            <ac:spMk id="9" creationId="{B9DDAC1B-C343-4719-82FF-E34045F60DEA}"/>
          </ac:spMkLst>
        </pc:spChg>
        <pc:spChg chg="mod">
          <ac:chgData name="Ladislav Tyll" userId="a4ce5eab-d505-459a-bbe3-856ba7ff760a" providerId="ADAL" clId="{3856A0BE-2357-40D6-95BE-A02270AB1EB7}" dt="2020-05-03T20:11:53.367" v="103" actId="1076"/>
          <ac:spMkLst>
            <pc:docMk/>
            <pc:sldMk cId="1748491695" sldId="314"/>
            <ac:spMk id="11" creationId="{C7CB74AC-AEA8-4302-9ABA-E80765C78C65}"/>
          </ac:spMkLst>
        </pc:spChg>
        <pc:spChg chg="mod">
          <ac:chgData name="Ladislav Tyll" userId="a4ce5eab-d505-459a-bbe3-856ba7ff760a" providerId="ADAL" clId="{3856A0BE-2357-40D6-95BE-A02270AB1EB7}" dt="2020-05-03T20:11:09.718" v="63" actId="1076"/>
          <ac:spMkLst>
            <pc:docMk/>
            <pc:sldMk cId="1748491695" sldId="314"/>
            <ac:spMk id="13" creationId="{C6335619-1CEE-4008-9500-78B9F8D59433}"/>
          </ac:spMkLst>
        </pc:spChg>
        <pc:spChg chg="mod">
          <ac:chgData name="Ladislav Tyll" userId="a4ce5eab-d505-459a-bbe3-856ba7ff760a" providerId="ADAL" clId="{3856A0BE-2357-40D6-95BE-A02270AB1EB7}" dt="2020-05-03T20:10:39.720" v="60" actId="1076"/>
          <ac:spMkLst>
            <pc:docMk/>
            <pc:sldMk cId="1748491695" sldId="314"/>
            <ac:spMk id="19" creationId="{C2EAAA63-5014-402E-A342-953056640C3C}"/>
          </ac:spMkLst>
        </pc:spChg>
        <pc:spChg chg="mod">
          <ac:chgData name="Ladislav Tyll" userId="a4ce5eab-d505-459a-bbe3-856ba7ff760a" providerId="ADAL" clId="{3856A0BE-2357-40D6-95BE-A02270AB1EB7}" dt="2020-05-03T20:10:44.927" v="61" actId="1076"/>
          <ac:spMkLst>
            <pc:docMk/>
            <pc:sldMk cId="1748491695" sldId="314"/>
            <ac:spMk id="21" creationId="{B448835F-972B-4812-B2D6-64CBD0F4196C}"/>
          </ac:spMkLst>
        </pc:spChg>
        <pc:spChg chg="mod">
          <ac:chgData name="Ladislav Tyll" userId="a4ce5eab-d505-459a-bbe3-856ba7ff760a" providerId="ADAL" clId="{3856A0BE-2357-40D6-95BE-A02270AB1EB7}" dt="2020-05-03T20:10:59.305" v="62" actId="1076"/>
          <ac:spMkLst>
            <pc:docMk/>
            <pc:sldMk cId="1748491695" sldId="314"/>
            <ac:spMk id="23" creationId="{89FA981F-5A6E-47FF-BF0F-B90A9D5BBB19}"/>
          </ac:spMkLst>
        </pc:spChg>
        <pc:picChg chg="add mod">
          <ac:chgData name="Ladislav Tyll" userId="a4ce5eab-d505-459a-bbe3-856ba7ff760a" providerId="ADAL" clId="{3856A0BE-2357-40D6-95BE-A02270AB1EB7}" dt="2020-05-03T20:12:05.039" v="106" actId="1076"/>
          <ac:picMkLst>
            <pc:docMk/>
            <pc:sldMk cId="1748491695" sldId="314"/>
            <ac:picMk id="3" creationId="{24BC4729-477C-4C19-8B81-24873E01A1D4}"/>
          </ac:picMkLst>
        </pc:picChg>
        <pc:picChg chg="mod">
          <ac:chgData name="Ladislav Tyll" userId="a4ce5eab-d505-459a-bbe3-856ba7ff760a" providerId="ADAL" clId="{3856A0BE-2357-40D6-95BE-A02270AB1EB7}" dt="2020-05-03T20:11:55.842" v="104" actId="1076"/>
          <ac:picMkLst>
            <pc:docMk/>
            <pc:sldMk cId="1748491695" sldId="314"/>
            <ac:picMk id="24" creationId="{CE655B2B-A101-4304-B26D-CA07362729D1}"/>
          </ac:picMkLst>
        </pc:picChg>
        <pc:picChg chg="mod">
          <ac:chgData name="Ladislav Tyll" userId="a4ce5eab-d505-459a-bbe3-856ba7ff760a" providerId="ADAL" clId="{3856A0BE-2357-40D6-95BE-A02270AB1EB7}" dt="2020-05-03T20:10:39.720" v="60" actId="1076"/>
          <ac:picMkLst>
            <pc:docMk/>
            <pc:sldMk cId="1748491695" sldId="314"/>
            <ac:picMk id="25" creationId="{20AEBB40-740F-4C52-A569-C9B81911632F}"/>
          </ac:picMkLst>
        </pc:picChg>
        <pc:picChg chg="mod">
          <ac:chgData name="Ladislav Tyll" userId="a4ce5eab-d505-459a-bbe3-856ba7ff760a" providerId="ADAL" clId="{3856A0BE-2357-40D6-95BE-A02270AB1EB7}" dt="2020-05-03T20:10:44.927" v="61" actId="1076"/>
          <ac:picMkLst>
            <pc:docMk/>
            <pc:sldMk cId="1748491695" sldId="314"/>
            <ac:picMk id="26" creationId="{DAD4041A-61A1-4B30-A9BD-4C31914692D0}"/>
          </ac:picMkLst>
        </pc:picChg>
        <pc:picChg chg="mod">
          <ac:chgData name="Ladislav Tyll" userId="a4ce5eab-d505-459a-bbe3-856ba7ff760a" providerId="ADAL" clId="{3856A0BE-2357-40D6-95BE-A02270AB1EB7}" dt="2020-05-03T20:10:59.305" v="62" actId="1076"/>
          <ac:picMkLst>
            <pc:docMk/>
            <pc:sldMk cId="1748491695" sldId="314"/>
            <ac:picMk id="27" creationId="{BDC26226-BCD3-4EB8-A348-E52351144173}"/>
          </ac:picMkLst>
        </pc:picChg>
      </pc:sldChg>
      <pc:sldChg chg="addSp modSp mod">
        <pc:chgData name="Ladislav Tyll" userId="a4ce5eab-d505-459a-bbe3-856ba7ff760a" providerId="ADAL" clId="{3856A0BE-2357-40D6-95BE-A02270AB1EB7}" dt="2020-05-04T19:30:26.610" v="457" actId="1037"/>
        <pc:sldMkLst>
          <pc:docMk/>
          <pc:sldMk cId="510561623" sldId="315"/>
        </pc:sldMkLst>
        <pc:spChg chg="add mod">
          <ac:chgData name="Ladislav Tyll" userId="a4ce5eab-d505-459a-bbe3-856ba7ff760a" providerId="ADAL" clId="{3856A0BE-2357-40D6-95BE-A02270AB1EB7}" dt="2020-05-04T19:30:26.610" v="457" actId="1037"/>
          <ac:spMkLst>
            <pc:docMk/>
            <pc:sldMk cId="510561623" sldId="315"/>
            <ac:spMk id="3" creationId="{C663E732-3360-4440-B9DD-91577ABF8D65}"/>
          </ac:spMkLst>
        </pc:spChg>
        <pc:spChg chg="mod">
          <ac:chgData name="Ladislav Tyll" userId="a4ce5eab-d505-459a-bbe3-856ba7ff760a" providerId="ADAL" clId="{3856A0BE-2357-40D6-95BE-A02270AB1EB7}" dt="2020-05-04T19:30:26.610" v="457" actId="1037"/>
          <ac:spMkLst>
            <pc:docMk/>
            <pc:sldMk cId="510561623" sldId="315"/>
            <ac:spMk id="12" creationId="{76B0085A-99A2-4C67-882E-AE2F926CE1D8}"/>
          </ac:spMkLst>
        </pc:spChg>
        <pc:spChg chg="mod">
          <ac:chgData name="Ladislav Tyll" userId="a4ce5eab-d505-459a-bbe3-856ba7ff760a" providerId="ADAL" clId="{3856A0BE-2357-40D6-95BE-A02270AB1EB7}" dt="2020-05-04T19:30:26.610" v="457" actId="1037"/>
          <ac:spMkLst>
            <pc:docMk/>
            <pc:sldMk cId="510561623" sldId="315"/>
            <ac:spMk id="13" creationId="{05AFE2C4-3275-4C9C-8323-1C9BBD6084AC}"/>
          </ac:spMkLst>
        </pc:spChg>
        <pc:spChg chg="add mod">
          <ac:chgData name="Ladislav Tyll" userId="a4ce5eab-d505-459a-bbe3-856ba7ff760a" providerId="ADAL" clId="{3856A0BE-2357-40D6-95BE-A02270AB1EB7}" dt="2020-05-04T19:30:26.610" v="457" actId="1037"/>
          <ac:spMkLst>
            <pc:docMk/>
            <pc:sldMk cId="510561623" sldId="315"/>
            <ac:spMk id="14" creationId="{AB89748A-E3CD-4E46-84B8-6C2A3CB9432F}"/>
          </ac:spMkLst>
        </pc:spChg>
        <pc:picChg chg="mod">
          <ac:chgData name="Ladislav Tyll" userId="a4ce5eab-d505-459a-bbe3-856ba7ff760a" providerId="ADAL" clId="{3856A0BE-2357-40D6-95BE-A02270AB1EB7}" dt="2020-05-04T19:30:26.610" v="457" actId="1037"/>
          <ac:picMkLst>
            <pc:docMk/>
            <pc:sldMk cId="510561623" sldId="315"/>
            <ac:picMk id="9" creationId="{BEF4FC08-58A9-4637-9F9B-AAEDAE02C025}"/>
          </ac:picMkLst>
        </pc:picChg>
        <pc:picChg chg="add mod">
          <ac:chgData name="Ladislav Tyll" userId="a4ce5eab-d505-459a-bbe3-856ba7ff760a" providerId="ADAL" clId="{3856A0BE-2357-40D6-95BE-A02270AB1EB7}" dt="2020-05-04T19:30:26.610" v="457" actId="1037"/>
          <ac:picMkLst>
            <pc:docMk/>
            <pc:sldMk cId="510561623" sldId="315"/>
            <ac:picMk id="15" creationId="{E84F70B1-16A0-4DE5-9010-39CE59056FF8}"/>
          </ac:picMkLst>
        </pc:picChg>
      </pc:sldChg>
      <pc:sldChg chg="modSp mod">
        <pc:chgData name="Ladislav Tyll" userId="a4ce5eab-d505-459a-bbe3-856ba7ff760a" providerId="ADAL" clId="{3856A0BE-2357-40D6-95BE-A02270AB1EB7}" dt="2020-05-04T19:31:03.496" v="465" actId="1076"/>
        <pc:sldMkLst>
          <pc:docMk/>
          <pc:sldMk cId="252472504" sldId="317"/>
        </pc:sldMkLst>
        <pc:spChg chg="mod">
          <ac:chgData name="Ladislav Tyll" userId="a4ce5eab-d505-459a-bbe3-856ba7ff760a" providerId="ADAL" clId="{3856A0BE-2357-40D6-95BE-A02270AB1EB7}" dt="2020-05-04T19:31:03.496" v="465" actId="1076"/>
          <ac:spMkLst>
            <pc:docMk/>
            <pc:sldMk cId="252472504" sldId="317"/>
            <ac:spMk id="9" creationId="{E601C56C-9D33-415D-AD32-6C9AC9E52EF0}"/>
          </ac:spMkLst>
        </pc:spChg>
        <pc:spChg chg="mod">
          <ac:chgData name="Ladislav Tyll" userId="a4ce5eab-d505-459a-bbe3-856ba7ff760a" providerId="ADAL" clId="{3856A0BE-2357-40D6-95BE-A02270AB1EB7}" dt="2020-05-04T19:30:54.286" v="463" actId="1076"/>
          <ac:spMkLst>
            <pc:docMk/>
            <pc:sldMk cId="252472504" sldId="317"/>
            <ac:spMk id="11" creationId="{30209716-2B4F-443E-8381-0CE51F98A722}"/>
          </ac:spMkLst>
        </pc:spChg>
        <pc:picChg chg="mod">
          <ac:chgData name="Ladislav Tyll" userId="a4ce5eab-d505-459a-bbe3-856ba7ff760a" providerId="ADAL" clId="{3856A0BE-2357-40D6-95BE-A02270AB1EB7}" dt="2020-05-04T19:30:56.317" v="464" actId="1076"/>
          <ac:picMkLst>
            <pc:docMk/>
            <pc:sldMk cId="252472504" sldId="317"/>
            <ac:picMk id="13" creationId="{00000000-0000-0000-0000-000000000000}"/>
          </ac:picMkLst>
        </pc:picChg>
      </pc:sldChg>
      <pc:sldChg chg="addSp delSp mod">
        <pc:chgData name="Ladislav Tyll" userId="a4ce5eab-d505-459a-bbe3-856ba7ff760a" providerId="ADAL" clId="{3856A0BE-2357-40D6-95BE-A02270AB1EB7}" dt="2020-05-03T20:08:15.941" v="33"/>
        <pc:sldMkLst>
          <pc:docMk/>
          <pc:sldMk cId="193167243" sldId="318"/>
        </pc:sldMkLst>
        <pc:picChg chg="add">
          <ac:chgData name="Ladislav Tyll" userId="a4ce5eab-d505-459a-bbe3-856ba7ff760a" providerId="ADAL" clId="{3856A0BE-2357-40D6-95BE-A02270AB1EB7}" dt="2020-05-03T20:08:15.941" v="33"/>
          <ac:picMkLst>
            <pc:docMk/>
            <pc:sldMk cId="193167243" sldId="318"/>
            <ac:picMk id="14" creationId="{E1E1D45E-51B7-44FE-B986-BC6EA502E6EB}"/>
          </ac:picMkLst>
        </pc:picChg>
        <pc:picChg chg="del">
          <ac:chgData name="Ladislav Tyll" userId="a4ce5eab-d505-459a-bbe3-856ba7ff760a" providerId="ADAL" clId="{3856A0BE-2357-40D6-95BE-A02270AB1EB7}" dt="2020-05-03T20:08:15.704" v="32" actId="478"/>
          <ac:picMkLst>
            <pc:docMk/>
            <pc:sldMk cId="193167243" sldId="318"/>
            <ac:picMk id="17" creationId="{127853E9-0E24-41EB-B0A6-149D9894D421}"/>
          </ac:picMkLst>
        </pc:picChg>
      </pc:sldChg>
      <pc:sldChg chg="addSp delSp modSp add mod">
        <pc:chgData name="Ladislav Tyll" userId="a4ce5eab-d505-459a-bbe3-856ba7ff760a" providerId="ADAL" clId="{3856A0BE-2357-40D6-95BE-A02270AB1EB7}" dt="2020-05-03T20:22:03.144" v="378" actId="20577"/>
        <pc:sldMkLst>
          <pc:docMk/>
          <pc:sldMk cId="1101270398" sldId="319"/>
        </pc:sldMkLst>
        <pc:spChg chg="mod">
          <ac:chgData name="Ladislav Tyll" userId="a4ce5eab-d505-459a-bbe3-856ba7ff760a" providerId="ADAL" clId="{3856A0BE-2357-40D6-95BE-A02270AB1EB7}" dt="2020-05-03T20:14:55.633" v="109" actId="255"/>
          <ac:spMkLst>
            <pc:docMk/>
            <pc:sldMk cId="1101270398" sldId="319"/>
            <ac:spMk id="2" creationId="{50C93A03-BB1F-4BFC-9B9B-B242C9A7BD4A}"/>
          </ac:spMkLst>
        </pc:spChg>
        <pc:spChg chg="mod">
          <ac:chgData name="Ladislav Tyll" userId="a4ce5eab-d505-459a-bbe3-856ba7ff760a" providerId="ADAL" clId="{3856A0BE-2357-40D6-95BE-A02270AB1EB7}" dt="2020-05-03T20:15:54.601" v="112" actId="20577"/>
          <ac:spMkLst>
            <pc:docMk/>
            <pc:sldMk cId="1101270398" sldId="319"/>
            <ac:spMk id="6" creationId="{00E81CD3-654B-4263-82DA-D79967F2689A}"/>
          </ac:spMkLst>
        </pc:spChg>
        <pc:spChg chg="mod">
          <ac:chgData name="Ladislav Tyll" userId="a4ce5eab-d505-459a-bbe3-856ba7ff760a" providerId="ADAL" clId="{3856A0BE-2357-40D6-95BE-A02270AB1EB7}" dt="2020-05-03T20:22:03.144" v="378" actId="20577"/>
          <ac:spMkLst>
            <pc:docMk/>
            <pc:sldMk cId="1101270398" sldId="319"/>
            <ac:spMk id="8" creationId="{4D2C1A3F-A8A4-4191-970C-68EFA5E0E86A}"/>
          </ac:spMkLst>
        </pc:spChg>
        <pc:spChg chg="del">
          <ac:chgData name="Ladislav Tyll" userId="a4ce5eab-d505-459a-bbe3-856ba7ff760a" providerId="ADAL" clId="{3856A0BE-2357-40D6-95BE-A02270AB1EB7}" dt="2020-05-03T20:15:31.929" v="111" actId="478"/>
          <ac:spMkLst>
            <pc:docMk/>
            <pc:sldMk cId="1101270398" sldId="319"/>
            <ac:spMk id="9" creationId="{0D5675D2-4C2F-4C6C-94DD-70ED6EDACDF9}"/>
          </ac:spMkLst>
        </pc:spChg>
        <pc:spChg chg="del mod">
          <ac:chgData name="Ladislav Tyll" userId="a4ce5eab-d505-459a-bbe3-856ba7ff760a" providerId="ADAL" clId="{3856A0BE-2357-40D6-95BE-A02270AB1EB7}" dt="2020-05-03T20:20:10.320" v="153"/>
          <ac:spMkLst>
            <pc:docMk/>
            <pc:sldMk cId="1101270398" sldId="319"/>
            <ac:spMk id="11" creationId="{C7FF764F-8272-486B-BC9A-26171132A222}"/>
          </ac:spMkLst>
        </pc:spChg>
        <pc:spChg chg="mod">
          <ac:chgData name="Ladislav Tyll" userId="a4ce5eab-d505-459a-bbe3-856ba7ff760a" providerId="ADAL" clId="{3856A0BE-2357-40D6-95BE-A02270AB1EB7}" dt="2020-05-03T20:20:00.832" v="148" actId="20577"/>
          <ac:spMkLst>
            <pc:docMk/>
            <pc:sldMk cId="1101270398" sldId="319"/>
            <ac:spMk id="12" creationId="{76B0085A-99A2-4C67-882E-AE2F926CE1D8}"/>
          </ac:spMkLst>
        </pc:spChg>
        <pc:spChg chg="add mod">
          <ac:chgData name="Ladislav Tyll" userId="a4ce5eab-d505-459a-bbe3-856ba7ff760a" providerId="ADAL" clId="{3856A0BE-2357-40D6-95BE-A02270AB1EB7}" dt="2020-05-03T20:21:44.610" v="334" actId="1076"/>
          <ac:spMkLst>
            <pc:docMk/>
            <pc:sldMk cId="1101270398" sldId="319"/>
            <ac:spMk id="14" creationId="{C6C6A5AF-23BE-43FA-B372-196C1964DE64}"/>
          </ac:spMkLst>
        </pc:spChg>
        <pc:picChg chg="add mod modCrop">
          <ac:chgData name="Ladislav Tyll" userId="a4ce5eab-d505-459a-bbe3-856ba7ff760a" providerId="ADAL" clId="{3856A0BE-2357-40D6-95BE-A02270AB1EB7}" dt="2020-05-03T20:20:07.422" v="150" actId="1076"/>
          <ac:picMkLst>
            <pc:docMk/>
            <pc:sldMk cId="1101270398" sldId="319"/>
            <ac:picMk id="3" creationId="{5A8A1A1D-A480-40F1-AF9E-54DD5C693860}"/>
          </ac:picMkLst>
        </pc:picChg>
        <pc:picChg chg="del">
          <ac:chgData name="Ladislav Tyll" userId="a4ce5eab-d505-459a-bbe3-856ba7ff760a" providerId="ADAL" clId="{3856A0BE-2357-40D6-95BE-A02270AB1EB7}" dt="2020-05-03T20:16:57.752" v="113" actId="478"/>
          <ac:picMkLst>
            <pc:docMk/>
            <pc:sldMk cId="1101270398" sldId="319"/>
            <ac:picMk id="10" creationId="{DEE563AC-B39B-45FA-B82F-A53CBF8622A5}"/>
          </ac:picMkLst>
        </pc:picChg>
        <pc:picChg chg="del">
          <ac:chgData name="Ladislav Tyll" userId="a4ce5eab-d505-459a-bbe3-856ba7ff760a" providerId="ADAL" clId="{3856A0BE-2357-40D6-95BE-A02270AB1EB7}" dt="2020-05-03T20:20:02.864" v="149" actId="478"/>
          <ac:picMkLst>
            <pc:docMk/>
            <pc:sldMk cId="1101270398" sldId="319"/>
            <ac:picMk id="15" creationId="{C81C6B45-4785-43EA-8BDA-FCFABFBF876A}"/>
          </ac:picMkLst>
        </pc:picChg>
        <pc:picChg chg="del">
          <ac:chgData name="Ladislav Tyll" userId="a4ce5eab-d505-459a-bbe3-856ba7ff760a" providerId="ADAL" clId="{3856A0BE-2357-40D6-95BE-A02270AB1EB7}" dt="2020-05-03T20:17:55.376" v="125" actId="478"/>
          <ac:picMkLst>
            <pc:docMk/>
            <pc:sldMk cId="1101270398" sldId="319"/>
            <ac:picMk id="16" creationId="{B2845DF5-1C22-462D-AE9C-20FEDBFE8665}"/>
          </ac:picMkLst>
        </pc:picChg>
      </pc:sldChg>
    </pc:docChg>
  </pc:docChgLst>
  <pc:docChgLst>
    <pc:chgData name="Jiří Hnilica" userId="S::hnilica@vse.cz::697ee7e4-b33d-4f31-a491-890fb3238358" providerId="AD" clId="Web-{B7CAE9C3-73B6-D61D-C576-D80B20483E7C}"/>
    <pc:docChg chg="modSld">
      <pc:chgData name="Jiří Hnilica" userId="S::hnilica@vse.cz::697ee7e4-b33d-4f31-a491-890fb3238358" providerId="AD" clId="Web-{B7CAE9C3-73B6-D61D-C576-D80B20483E7C}" dt="2020-05-04T14:16:23.607" v="39" actId="20577"/>
      <pc:docMkLst>
        <pc:docMk/>
      </pc:docMkLst>
      <pc:sldChg chg="modSp">
        <pc:chgData name="Jiří Hnilica" userId="S::hnilica@vse.cz::697ee7e4-b33d-4f31-a491-890fb3238358" providerId="AD" clId="Web-{B7CAE9C3-73B6-D61D-C576-D80B20483E7C}" dt="2020-05-04T14:16:23.607" v="38" actId="20577"/>
        <pc:sldMkLst>
          <pc:docMk/>
          <pc:sldMk cId="4126432087" sldId="302"/>
        </pc:sldMkLst>
        <pc:spChg chg="mod">
          <ac:chgData name="Jiří Hnilica" userId="S::hnilica@vse.cz::697ee7e4-b33d-4f31-a491-890fb3238358" providerId="AD" clId="Web-{B7CAE9C3-73B6-D61D-C576-D80B20483E7C}" dt="2020-05-04T14:16:23.607" v="38" actId="20577"/>
          <ac:spMkLst>
            <pc:docMk/>
            <pc:sldMk cId="4126432087" sldId="302"/>
            <ac:spMk id="3" creationId="{2EFFB206-A7C0-4302-9DBF-805B67DD5CB5}"/>
          </ac:spMkLst>
        </pc:spChg>
      </pc:sldChg>
      <pc:sldChg chg="modSp">
        <pc:chgData name="Jiří Hnilica" userId="S::hnilica@vse.cz::697ee7e4-b33d-4f31-a491-890fb3238358" providerId="AD" clId="Web-{B7CAE9C3-73B6-D61D-C576-D80B20483E7C}" dt="2020-05-04T14:13:36.799" v="20" actId="20577"/>
        <pc:sldMkLst>
          <pc:docMk/>
          <pc:sldMk cId="2907171113" sldId="309"/>
        </pc:sldMkLst>
        <pc:spChg chg="mod">
          <ac:chgData name="Jiří Hnilica" userId="S::hnilica@vse.cz::697ee7e4-b33d-4f31-a491-890fb3238358" providerId="AD" clId="Web-{B7CAE9C3-73B6-D61D-C576-D80B20483E7C}" dt="2020-05-04T14:13:36.799" v="20" actId="20577"/>
          <ac:spMkLst>
            <pc:docMk/>
            <pc:sldMk cId="2907171113" sldId="309"/>
            <ac:spMk id="13" creationId="{B12B9026-7BDD-45E4-B873-6014B29CC6B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61AD0BE-4510-4AAE-AA64-90F0B3BDCA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98A1D3-4E10-483D-A996-6EBCAB6D8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94A17-4CCC-45CD-9F4C-764B070AC441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6BF8AE-F4B9-4C88-A7F5-C2069B307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22B49F-DED7-4066-8021-CDC5600F1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2EF0D-BF64-4FEA-B8C5-606335180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58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ABFA1-704B-4D7D-88FD-CF9E62DB1A8F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8BA1-9F7E-4C47-8B8C-DFBF911B5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70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9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9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E78AD80-EF96-40B3-90C3-5AEEE3EA3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9DF3FD9F-0AFC-47DA-82CC-FB1E1740B121}"/>
              </a:ext>
            </a:extLst>
          </p:cNvPr>
          <p:cNvSpPr/>
          <p:nvPr/>
        </p:nvSpPr>
        <p:spPr>
          <a:xfrm>
            <a:off x="8958300" y="0"/>
            <a:ext cx="1244600" cy="1244600"/>
          </a:xfrm>
          <a:custGeom>
            <a:avLst/>
            <a:gdLst>
              <a:gd name="connsiteX0" fmla="*/ 0 w 1244600"/>
              <a:gd name="connsiteY0" fmla="*/ 0 h 1244600"/>
              <a:gd name="connsiteX1" fmla="*/ 1244600 w 1244600"/>
              <a:gd name="connsiteY1" fmla="*/ 0 h 1244600"/>
              <a:gd name="connsiteX2" fmla="*/ 1244600 w 1244600"/>
              <a:gd name="connsiteY2" fmla="*/ 1244600 h 1244600"/>
              <a:gd name="connsiteX3" fmla="*/ 0 w 1244600"/>
              <a:gd name="connsiteY3" fmla="*/ 12446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600" h="1244600">
                <a:moveTo>
                  <a:pt x="0" y="0"/>
                </a:moveTo>
                <a:lnTo>
                  <a:pt x="1244600" y="0"/>
                </a:lnTo>
                <a:lnTo>
                  <a:pt x="1244600" y="1244600"/>
                </a:lnTo>
                <a:lnTo>
                  <a:pt x="0" y="1244600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D136E2-5532-450C-961D-19D89DEC2F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587" y="1557338"/>
            <a:ext cx="7779036" cy="553998"/>
          </a:xfrm>
        </p:spPr>
        <p:txBody>
          <a:bodyPr wrap="square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9A2353-74B0-45CA-93D9-1C86453235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587" y="2356079"/>
            <a:ext cx="7779036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Name </a:t>
            </a:r>
            <a:r>
              <a:rPr lang="cs-CZ" dirty="0"/>
              <a:t>|  </a:t>
            </a:r>
            <a:r>
              <a:rPr lang="en-GB" dirty="0"/>
              <a:t>Date</a:t>
            </a:r>
            <a:endParaRPr lang="cs-CZ" dirty="0"/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F9DA41B6-D5B1-49C5-887A-CA521CD6788A}"/>
              </a:ext>
            </a:extLst>
          </p:cNvPr>
          <p:cNvCxnSpPr>
            <a:cxnSpLocks/>
          </p:cNvCxnSpPr>
          <p:nvPr/>
        </p:nvCxnSpPr>
        <p:spPr>
          <a:xfrm>
            <a:off x="587375" y="2235754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Volný tvar: obrazec 50">
            <a:extLst>
              <a:ext uri="{FF2B5EF4-FFF2-40B4-BE49-F238E27FC236}">
                <a16:creationId xmlns:a16="http://schemas.microsoft.com/office/drawing/2014/main" id="{B6AC2437-5AD1-48C2-BA98-F7ADB35558BA}"/>
              </a:ext>
            </a:extLst>
          </p:cNvPr>
          <p:cNvSpPr/>
          <p:nvPr/>
        </p:nvSpPr>
        <p:spPr>
          <a:xfrm>
            <a:off x="10360025" y="0"/>
            <a:ext cx="1244600" cy="1244600"/>
          </a:xfrm>
          <a:custGeom>
            <a:avLst/>
            <a:gdLst>
              <a:gd name="connsiteX0" fmla="*/ 0 w 1244600"/>
              <a:gd name="connsiteY0" fmla="*/ 0 h 1244600"/>
              <a:gd name="connsiteX1" fmla="*/ 1244600 w 1244600"/>
              <a:gd name="connsiteY1" fmla="*/ 0 h 1244600"/>
              <a:gd name="connsiteX2" fmla="*/ 1244600 w 1244600"/>
              <a:gd name="connsiteY2" fmla="*/ 1244600 h 1244600"/>
              <a:gd name="connsiteX3" fmla="*/ 0 w 1244600"/>
              <a:gd name="connsiteY3" fmla="*/ 12446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600" h="1244600">
                <a:moveTo>
                  <a:pt x="0" y="0"/>
                </a:moveTo>
                <a:lnTo>
                  <a:pt x="1244600" y="0"/>
                </a:lnTo>
                <a:lnTo>
                  <a:pt x="1244600" y="1244600"/>
                </a:lnTo>
                <a:lnTo>
                  <a:pt x="0" y="1244600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pic>
        <p:nvPicPr>
          <p:cNvPr id="48" name="Grafický objekt 47">
            <a:extLst>
              <a:ext uri="{FF2B5EF4-FFF2-40B4-BE49-F238E27FC236}">
                <a16:creationId xmlns:a16="http://schemas.microsoft.com/office/drawing/2014/main" id="{6FF4B781-D3ED-4D99-A0D9-95F77E070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89527" y="271318"/>
            <a:ext cx="974492" cy="701964"/>
          </a:xfrm>
          <a:prstGeom prst="rect">
            <a:avLst/>
          </a:prstGeom>
        </p:spPr>
      </p:pic>
      <p:pic>
        <p:nvPicPr>
          <p:cNvPr id="50" name="Grafický objekt 49">
            <a:extLst>
              <a:ext uri="{FF2B5EF4-FFF2-40B4-BE49-F238E27FC236}">
                <a16:creationId xmlns:a16="http://schemas.microsoft.com/office/drawing/2014/main" id="{04F88154-2197-4886-B839-43E0CCA6FC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21976" y="159700"/>
            <a:ext cx="929055" cy="9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27A09D-D8A5-4551-9435-FA077F86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42304"/>
            <a:ext cx="5404931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BBDDD6-CB96-4069-B627-F87D72FA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7B4A-547F-4FD1-BF60-4AD8C4B7559F}" type="datetime1">
              <a:rPr lang="cs-CZ" smtClean="0"/>
              <a:t>26.08.2020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751D5F-26C8-47B0-BA3E-C33771F7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UNIVERSITY OF ECONOMICS, PRAGUE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EE71DB0-F903-4965-8852-FC8647AE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CFA626C-B593-42B9-AD37-E85F0FCD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0AF672C3-8CA5-434E-B699-271773A6CA4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7375" y="2309024"/>
            <a:ext cx="5403849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0966F54D-63B0-46C3-87D6-BC83518C4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2309024"/>
            <a:ext cx="5403850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F65B2267-7D2A-474E-8B33-43457946C3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99693" y="1842304"/>
            <a:ext cx="5404932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2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F020F-EA91-4AFE-9E43-7BB7A746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B81FBF-619A-4EE7-A055-0B8D0B5F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88F7-4B74-4DE4-9791-E771EE195643}" type="datetime1">
              <a:rPr lang="cs-CZ" smtClean="0"/>
              <a:t>26.08.2020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CECDED-AF5B-4598-8D89-C8D67FAB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UNIVERSITY OF ECONOMICS, PRAGUE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DA319B-77AC-4F25-86BF-0EE23F7E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9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238300-2F27-43B7-B67D-2E260ABD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74DE-4C61-4540-93AC-410314BA6C92}" type="datetime1">
              <a:rPr lang="cs-CZ" smtClean="0"/>
              <a:t>26.08.2020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01A248-8624-4B66-97C6-8875A304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UNIVERSITY OF ECONOMICS, PRAGUE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0F916-AF43-4EBC-B60C-7D38D710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3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64078E-373C-45AD-BE47-854FBE013757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5283015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493019" y="3939189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</a:t>
            </a:r>
            <a:endParaRPr lang="cs-CZ" dirty="0"/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493019" y="4228077"/>
            <a:ext cx="4187187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Position</a:t>
            </a:r>
            <a:endParaRPr lang="cs-CZ" dirty="0"/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493019" y="4585451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name.surname</a:t>
            </a:r>
            <a:r>
              <a:rPr lang="cs-CZ" dirty="0"/>
              <a:t>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Faculty of Business Administration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b="0" noProof="0" dirty="0">
                <a:solidFill>
                  <a:schemeClr val="tx1"/>
                </a:solidFill>
              </a:rPr>
              <a:t>University of Economics, Prague</a:t>
            </a:r>
          </a:p>
          <a:p>
            <a:r>
              <a:rPr lang="en-GB" sz="1800" b="0" noProof="0" dirty="0">
                <a:solidFill>
                  <a:schemeClr val="tx1"/>
                </a:solidFill>
              </a:rPr>
              <a:t>W. Churchill Sq. 4</a:t>
            </a:r>
          </a:p>
          <a:p>
            <a:r>
              <a:rPr lang="en-GB" sz="1800" b="0" noProof="0" dirty="0">
                <a:solidFill>
                  <a:schemeClr val="tx1"/>
                </a:solidFill>
              </a:rPr>
              <a:t>130 67  Prague 3, Czech Republic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587376" y="4832007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  <a:r>
              <a:rPr lang="en-GB" dirty="0"/>
              <a:t>site</a:t>
            </a:r>
            <a:endParaRPr lang="cs-CZ" dirty="0"/>
          </a:p>
        </p:txBody>
      </p:sp>
      <p:pic>
        <p:nvPicPr>
          <p:cNvPr id="43" name="Grafický objekt 42">
            <a:extLst>
              <a:ext uri="{FF2B5EF4-FFF2-40B4-BE49-F238E27FC236}">
                <a16:creationId xmlns:a16="http://schemas.microsoft.com/office/drawing/2014/main" id="{2E19C56C-9B83-4843-AB31-32FD03D2B9E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76374" y="3664352"/>
            <a:ext cx="1513076" cy="10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EA0656BE-7225-4ED4-892C-9FB36D02453C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5283015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493019" y="3939189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</a:t>
            </a:r>
            <a:endParaRPr lang="cs-CZ" dirty="0"/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493019" y="4228077"/>
            <a:ext cx="4187187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Position</a:t>
            </a:r>
            <a:endParaRPr lang="cs-CZ" dirty="0"/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493019" y="4585451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name.surname</a:t>
            </a:r>
            <a:r>
              <a:rPr lang="cs-CZ" dirty="0"/>
              <a:t>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Faculty of Business Administration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b="0" noProof="0" dirty="0">
                <a:solidFill>
                  <a:schemeClr val="tx1"/>
                </a:solidFill>
              </a:rPr>
              <a:t>University of Economics, Prague</a:t>
            </a:r>
          </a:p>
          <a:p>
            <a:r>
              <a:rPr lang="en-GB" sz="1800" b="0" noProof="0" dirty="0">
                <a:solidFill>
                  <a:schemeClr val="tx1"/>
                </a:solidFill>
              </a:rPr>
              <a:t>W. Churchill Sq. 4</a:t>
            </a:r>
          </a:p>
          <a:p>
            <a:r>
              <a:rPr lang="en-GB" sz="1800" b="0" noProof="0" dirty="0">
                <a:solidFill>
                  <a:schemeClr val="tx1"/>
                </a:solidFill>
              </a:rPr>
              <a:t>130 67  Prague 3, Czech Republic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587376" y="4832007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  <a:r>
              <a:rPr lang="en-GB" dirty="0"/>
              <a:t>site</a:t>
            </a:r>
            <a:endParaRPr lang="cs-CZ" dirty="0"/>
          </a:p>
        </p:txBody>
      </p:sp>
      <p:pic>
        <p:nvPicPr>
          <p:cNvPr id="43" name="Grafický objekt 42">
            <a:extLst>
              <a:ext uri="{FF2B5EF4-FFF2-40B4-BE49-F238E27FC236}">
                <a16:creationId xmlns:a16="http://schemas.microsoft.com/office/drawing/2014/main" id="{2E19C56C-9B83-4843-AB31-32FD03D2B9E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76374" y="3664352"/>
            <a:ext cx="1513076" cy="10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A707-D8EC-4F45-B2E5-477CF4289111}" type="datetime1">
              <a:rPr lang="cs-CZ" smtClean="0"/>
              <a:t>26.08.2020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UNIVERSITY OF ECONOMICS, PRAGUE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E2B5B062-5A86-4E80-AF5A-E511A5C8C874}"/>
              </a:ext>
            </a:extLst>
          </p:cNvPr>
          <p:cNvSpPr/>
          <p:nvPr userDrawn="1"/>
        </p:nvSpPr>
        <p:spPr>
          <a:xfrm>
            <a:off x="8958300" y="0"/>
            <a:ext cx="1244600" cy="1244600"/>
          </a:xfrm>
          <a:custGeom>
            <a:avLst/>
            <a:gdLst>
              <a:gd name="connsiteX0" fmla="*/ 0 w 1244600"/>
              <a:gd name="connsiteY0" fmla="*/ 0 h 1244600"/>
              <a:gd name="connsiteX1" fmla="*/ 1244600 w 1244600"/>
              <a:gd name="connsiteY1" fmla="*/ 0 h 1244600"/>
              <a:gd name="connsiteX2" fmla="*/ 1244600 w 1244600"/>
              <a:gd name="connsiteY2" fmla="*/ 1244600 h 1244600"/>
              <a:gd name="connsiteX3" fmla="*/ 0 w 1244600"/>
              <a:gd name="connsiteY3" fmla="*/ 12446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600" h="1244600">
                <a:moveTo>
                  <a:pt x="0" y="0"/>
                </a:moveTo>
                <a:lnTo>
                  <a:pt x="1244600" y="0"/>
                </a:lnTo>
                <a:lnTo>
                  <a:pt x="1244600" y="1244600"/>
                </a:lnTo>
                <a:lnTo>
                  <a:pt x="0" y="1244600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D6137912-CB02-47F1-8CB0-0D0947F69CA0}"/>
              </a:ext>
            </a:extLst>
          </p:cNvPr>
          <p:cNvSpPr/>
          <p:nvPr userDrawn="1"/>
        </p:nvSpPr>
        <p:spPr>
          <a:xfrm>
            <a:off x="10360025" y="0"/>
            <a:ext cx="1244600" cy="1244600"/>
          </a:xfrm>
          <a:custGeom>
            <a:avLst/>
            <a:gdLst>
              <a:gd name="connsiteX0" fmla="*/ 0 w 1244600"/>
              <a:gd name="connsiteY0" fmla="*/ 0 h 1244600"/>
              <a:gd name="connsiteX1" fmla="*/ 1244600 w 1244600"/>
              <a:gd name="connsiteY1" fmla="*/ 0 h 1244600"/>
              <a:gd name="connsiteX2" fmla="*/ 1244600 w 1244600"/>
              <a:gd name="connsiteY2" fmla="*/ 1244600 h 1244600"/>
              <a:gd name="connsiteX3" fmla="*/ 0 w 1244600"/>
              <a:gd name="connsiteY3" fmla="*/ 12446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600" h="1244600">
                <a:moveTo>
                  <a:pt x="0" y="0"/>
                </a:moveTo>
                <a:lnTo>
                  <a:pt x="1244600" y="0"/>
                </a:lnTo>
                <a:lnTo>
                  <a:pt x="1244600" y="1244600"/>
                </a:lnTo>
                <a:lnTo>
                  <a:pt x="0" y="1244600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2DE5D75-DDAB-4C25-A9FA-25772D215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89527" y="271318"/>
            <a:ext cx="974492" cy="701964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9C91CD39-6EC3-4F21-B2E0-3A5BE1443C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21976" y="159700"/>
            <a:ext cx="929055" cy="9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762764"/>
            <a:ext cx="6956423" cy="52629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557336"/>
            <a:ext cx="6956424" cy="46799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E579DA1F-D713-4319-A53D-58129EA242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1175" y="0"/>
            <a:ext cx="4060825" cy="6858000"/>
          </a:xfrm>
          <a:solidFill>
            <a:schemeClr val="bg1">
              <a:lumMod val="95000"/>
            </a:schemeClr>
          </a:solidFill>
        </p:spPr>
        <p:txBody>
          <a:bodyPr tIns="2628000" anchor="t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E28F0-55D9-4817-8FC1-933CB5B19783}"/>
              </a:ext>
            </a:extLst>
          </p:cNvPr>
          <p:cNvCxnSpPr>
            <a:cxnSpLocks/>
          </p:cNvCxnSpPr>
          <p:nvPr userDrawn="1"/>
        </p:nvCxnSpPr>
        <p:spPr>
          <a:xfrm>
            <a:off x="587375" y="1354454"/>
            <a:ext cx="695642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D7D698-1A6A-4E76-919E-C3E7EB6A84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2A02A1-D199-4614-9C7B-7CF12F033F8F}" type="datetime1">
              <a:rPr lang="cs-CZ" smtClean="0"/>
              <a:t>26.08.2020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E02EBC-6A37-4279-83EF-B4C6532889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FACULTY OF BUSINESS ADMINISTRATION, UNIVERSITY OF ECONOMICS, PRAGUE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9FE138-6B95-4207-95B0-244E4A93B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E5CD80B8-22BC-489B-8F27-3F832968F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FCE91E-ACB0-48A0-8CEE-FE9FA959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42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92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8ED9-6C68-4685-B900-62C98F106CE8}" type="datetime1">
              <a:rPr lang="cs-CZ" smtClean="0"/>
              <a:t>26.08.2020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UNIVERSITY OF ECONOMICS, PRAGUE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1101725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1101776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5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02C6-BD5A-4B41-BBB1-8735204DCD6A}" type="datetime1">
              <a:rPr lang="cs-CZ" smtClean="0"/>
              <a:t>26.08.2020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UNIVERSITY OF ECONOMICS, PRAGUE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540360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1027" y="1557338"/>
            <a:ext cx="5403600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9886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3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A1A0-39AA-4B4A-A9CA-42953329A4FE}" type="datetime1">
              <a:rPr lang="cs-CZ" smtClean="0"/>
              <a:t>26.08.2020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UNIVERSITY OF ECONOMICS, PRAGUE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3532381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808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667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8" name="Zástupný symbol obrázku 10">
            <a:extLst>
              <a:ext uri="{FF2B5EF4-FFF2-40B4-BE49-F238E27FC236}">
                <a16:creationId xmlns:a16="http://schemas.microsoft.com/office/drawing/2014/main" id="{D67F79F9-BC3E-4A4C-911F-C1164783FF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244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9" name="Zástupný text 13">
            <a:extLst>
              <a:ext uri="{FF2B5EF4-FFF2-40B4-BE49-F238E27FC236}">
                <a16:creationId xmlns:a16="http://schemas.microsoft.com/office/drawing/2014/main" id="{96582EBC-8452-4F3F-8C5A-4D1E8972FD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61103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0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0E603E61-1EAB-422C-BE5C-69951539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557338"/>
            <a:ext cx="11017249" cy="553998"/>
          </a:xfrm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header</a:t>
            </a:r>
            <a:endParaRPr 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F1766D59-4497-44F5-B138-0646E33F256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88587" y="2356079"/>
            <a:ext cx="11016038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</a:t>
            </a:r>
            <a:endParaRPr lang="cs-CZ" noProof="0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75220F3-929C-4F10-8517-ED9BF349317E}"/>
              </a:ext>
            </a:extLst>
          </p:cNvPr>
          <p:cNvCxnSpPr>
            <a:cxnSpLocks/>
          </p:cNvCxnSpPr>
          <p:nvPr userDrawn="1"/>
        </p:nvCxnSpPr>
        <p:spPr>
          <a:xfrm>
            <a:off x="587375" y="2235754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FB91D-8936-4FF4-9AE4-37CB71D7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71334-0A78-42A3-9B7F-889D13861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558678"/>
            <a:ext cx="5403849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02392A-DEA6-4562-8141-D51D502DB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1558678"/>
            <a:ext cx="5403850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343B93-24FF-49E9-BD92-0B5C1773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395C-DC92-44B3-9EEA-FB0DD64E6C31}" type="datetime1">
              <a:rPr lang="cs-CZ" smtClean="0"/>
              <a:t>26.08.2020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46D9BF-6EDE-4A23-9159-5B16923D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UNIVERSITY OF ECONOMICS, PRAGUE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C1E345-19CD-48FB-8A7E-8D879D0F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6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30DC51-3591-490F-B18B-E846824B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92EC59-DEC6-4594-8337-DB913D5F0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557336"/>
            <a:ext cx="11017250" cy="46799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F11C63-B6E4-4025-9E9F-8A820F2BC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10799" y="6446579"/>
            <a:ext cx="84908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4FD5CB3-C9AF-434D-A5E9-B71D6A628D85}" type="datetime1">
              <a:rPr lang="cs-CZ" smtClean="0"/>
              <a:t>26.08.2020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8868A5-4911-42C9-B114-DF71DD6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375" y="6446579"/>
            <a:ext cx="929322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FACULTY OF BUSINESS ADMINISTRATION, UNIVERSITY OF ECONOMICS, PRAGUE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55043-2DAD-428E-BD13-AE5C24D5B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0169" y="6446579"/>
            <a:ext cx="4644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CFC670B-082B-4FEC-BD87-0AF75290FD5B}"/>
              </a:ext>
            </a:extLst>
          </p:cNvPr>
          <p:cNvCxnSpPr/>
          <p:nvPr userDrawn="1"/>
        </p:nvCxnSpPr>
        <p:spPr>
          <a:xfrm>
            <a:off x="587375" y="1354454"/>
            <a:ext cx="1101725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5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66" r:id="rId13"/>
    <p:sldLayoutId id="214748366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rbel" panose="020B0503020204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www.liko-s.cz/" TargetMode="External"/><Relationship Id="rId7" Type="http://schemas.openxmlformats.org/officeDocument/2006/relationships/image" Target="../media/image3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beznoska.cz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ba.vse.cz/" TargetMode="External"/><Relationship Id="rId2" Type="http://schemas.openxmlformats.org/officeDocument/2006/relationships/hyperlink" Target="mailto:ladislav.tyll@vse.cz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s://www.liko-s.cz/" TargetMode="External"/><Relationship Id="rId1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hyperlink" Target="https://www.beznoska.cz/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www.usspa.cz/" TargetMode="External"/><Relationship Id="rId2" Type="http://schemas.openxmlformats.org/officeDocument/2006/relationships/image" Target="../media/image8.png"/><Relationship Id="rId16" Type="http://schemas.openxmlformats.org/officeDocument/2006/relationships/image" Target="../media/image17.jpeg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hyperlink" Target="https://www.deluvis.cz/cs" TargetMode="External"/><Relationship Id="rId5" Type="http://schemas.openxmlformats.org/officeDocument/2006/relationships/image" Target="../media/image11.gif"/><Relationship Id="rId15" Type="http://schemas.openxmlformats.org/officeDocument/2006/relationships/hyperlink" Target="https://nwt.cz/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19.jpeg"/><Relationship Id="rId4" Type="http://schemas.openxmlformats.org/officeDocument/2006/relationships/image" Target="../media/image10.png"/><Relationship Id="rId9" Type="http://schemas.openxmlformats.org/officeDocument/2006/relationships/hyperlink" Target="https://czechoslovakgroup.cz/csgm-as" TargetMode="Externa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google.com/url?sa=i&amp;url=https%3A%2F%2Fweb.stratxsimulations.com%2F&amp;psig=AOvVaw0JNmNWSt34RUgpDNVDSyud&amp;ust=1574884236504000&amp;source=images&amp;cd=vfe&amp;ved=0CAIQjRxqFwoTCNCGgI7TiOYCFQAAAAAdAAAAAB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hyperlink" Target="https://www.google.com/url?sa=i&amp;url=https%3A%2F%2Fen-gb.facebook.com%2Fpages%2Fcategory%2FAirline-Industry-Service%2Fmejzlik%2Fposts%2F&amp;psig=AOvVaw1oS-gt7lt9xv-mIjiCphwG&amp;ust=1574880323841000&amp;source=images&amp;cd=vfe&amp;ved=0CAIQjRxqFwoTCIiXjsXEiOYCFQAAAAAdAAAAABAD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hyperlink" Target="https://www.google.com/url?sa=i&amp;url=https%3A%2F%2Fwww.facebook.com%2Fbehaviolabs%2F&amp;psig=AOvVaw1UjEIFRf1sakBzgqj4v4pW&amp;ust=1574880591483000&amp;source=images&amp;cd=vfe&amp;ved=0CAIQjRxqFwoTCPCx2MPFiOYCFQAAAAAdAAAAABAD" TargetMode="External"/><Relationship Id="rId1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9912A-EEF9-4A5B-BA85-9E68D6C4D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NextGen</a:t>
            </a:r>
            <a:r>
              <a:rPr lang="cs-CZ" dirty="0"/>
              <a:t> Consulting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BD018B7-98F0-4423-A841-21E299345289}"/>
              </a:ext>
            </a:extLst>
          </p:cNvPr>
          <p:cNvSpPr txBox="1"/>
          <p:nvPr/>
        </p:nvSpPr>
        <p:spPr>
          <a:xfrm>
            <a:off x="662152" y="2766848"/>
            <a:ext cx="4636975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chemeClr val="bg1"/>
                </a:solidFill>
              </a:rPr>
              <a:t>Vedlejší specializace Katedry strategie</a:t>
            </a:r>
            <a:endParaRPr lang="en-GB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62F74-6EB9-4719-ABCC-0C0CD593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45864"/>
            <a:ext cx="11017250" cy="443198"/>
          </a:xfrm>
        </p:spPr>
        <p:txBody>
          <a:bodyPr/>
          <a:lstStyle/>
          <a:p>
            <a:r>
              <a:rPr lang="cs-CZ" sz="3200" dirty="0"/>
              <a:t>Strategie </a:t>
            </a:r>
            <a:r>
              <a:rPr lang="cs-CZ" sz="3200" dirty="0" smtClean="0"/>
              <a:t>v </a:t>
            </a:r>
            <a:r>
              <a:rPr lang="cs-CZ" sz="3200" dirty="0"/>
              <a:t>rodinných firmách</a:t>
            </a:r>
            <a:endParaRPr lang="en-GB" sz="32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D13F28-41E0-4F70-B7BF-0BD38510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en-GB" smtClean="0"/>
              <a:t>10</a:t>
            </a:fld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05694E5-4FD8-40A1-8118-5C648ACE20AA}"/>
              </a:ext>
            </a:extLst>
          </p:cNvPr>
          <p:cNvSpPr/>
          <p:nvPr/>
        </p:nvSpPr>
        <p:spPr>
          <a:xfrm>
            <a:off x="587375" y="1443841"/>
            <a:ext cx="110172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Na rozdíl od jiných organizačních forem podnikání mají rodinné firmy svá významná specifika. Zdrojem těchto specifik je překryv dvou systémů – systému rodiny a systému podnikání, přičemž v každém  z nich platí někdy i zcela opačná pravidla. Cílem kurzu je tato specifika pochopit a využít je pro strategii rodinné firmy, která bude současně posilovat jak její konkurenční pozici, tak zdravé rodinné vztahy.</a:t>
            </a: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Obsah kurzu je postaven na klíčových učebních textech, na případových studiích českých a zahraničních rodinných firem a na prezentacích majitelů českých rodinných firem.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6AAF5A-F33D-41F6-A53B-AD05355B1E17}"/>
              </a:ext>
            </a:extLst>
          </p:cNvPr>
          <p:cNvSpPr txBox="1"/>
          <p:nvPr/>
        </p:nvSpPr>
        <p:spPr>
          <a:xfrm>
            <a:off x="668862" y="3005015"/>
            <a:ext cx="291586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Klíčové </a:t>
            </a:r>
            <a:r>
              <a:rPr lang="en-GB" sz="2200" b="1" dirty="0" err="1">
                <a:solidFill>
                  <a:srgbClr val="006088"/>
                </a:solidFill>
              </a:rPr>
              <a:t>elementy</a:t>
            </a:r>
            <a:r>
              <a:rPr lang="en-GB" sz="2200" b="1" dirty="0">
                <a:solidFill>
                  <a:srgbClr val="006088"/>
                </a:solidFill>
              </a:rPr>
              <a:t> </a:t>
            </a:r>
            <a:r>
              <a:rPr lang="en-GB" sz="2200" b="1" dirty="0" err="1">
                <a:solidFill>
                  <a:srgbClr val="006088"/>
                </a:solidFill>
              </a:rPr>
              <a:t>kurzu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FDC6AC7-9CA4-406A-84B4-15B904172FB9}"/>
              </a:ext>
            </a:extLst>
          </p:cNvPr>
          <p:cNvSpPr txBox="1"/>
          <p:nvPr/>
        </p:nvSpPr>
        <p:spPr>
          <a:xfrm>
            <a:off x="662152" y="3343569"/>
            <a:ext cx="5885970" cy="13388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Týmový projekt společně vedený zástupcem rodinné firmy</a:t>
            </a: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Exkurze do rodinných firem</a:t>
            </a: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Interdisciplinární přístup</a:t>
            </a: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Návštěva hostujícího profesora z prestižní zahraniční školy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7CB74AC-AEA8-4302-9ABA-E80765C78C65}"/>
              </a:ext>
            </a:extLst>
          </p:cNvPr>
          <p:cNvSpPr/>
          <p:nvPr/>
        </p:nvSpPr>
        <p:spPr>
          <a:xfrm>
            <a:off x="507472" y="6158627"/>
            <a:ext cx="24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Martin Jurek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Ph.D.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7D9B755-113C-43D2-BA10-EBE3555A3432}"/>
              </a:ext>
            </a:extLst>
          </p:cNvPr>
          <p:cNvSpPr txBox="1"/>
          <p:nvPr/>
        </p:nvSpPr>
        <p:spPr>
          <a:xfrm>
            <a:off x="634671" y="4836905"/>
            <a:ext cx="117820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Vyučující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6335619-1CEE-4008-9500-78B9F8D59433}"/>
              </a:ext>
            </a:extLst>
          </p:cNvPr>
          <p:cNvSpPr txBox="1"/>
          <p:nvPr/>
        </p:nvSpPr>
        <p:spPr>
          <a:xfrm>
            <a:off x="7053238" y="3004844"/>
            <a:ext cx="225702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Nedávné projekty:</a:t>
            </a:r>
            <a:endParaRPr lang="en-GB" sz="2200" b="1" dirty="0">
              <a:solidFill>
                <a:srgbClr val="006088"/>
              </a:solidFill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2EAAA63-5014-402E-A342-953056640C3C}"/>
              </a:ext>
            </a:extLst>
          </p:cNvPr>
          <p:cNvSpPr/>
          <p:nvPr/>
        </p:nvSpPr>
        <p:spPr>
          <a:xfrm>
            <a:off x="8036145" y="4139443"/>
            <a:ext cx="2548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„Z blízkého bankrotu lídrem</a:t>
            </a:r>
          </a:p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trhu“ – případová studie</a:t>
            </a:r>
            <a:endParaRPr lang="en-GB" sz="1600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B448835F-972B-4812-B2D6-64CBD0F4196C}"/>
              </a:ext>
            </a:extLst>
          </p:cNvPr>
          <p:cNvSpPr/>
          <p:nvPr/>
        </p:nvSpPr>
        <p:spPr>
          <a:xfrm>
            <a:off x="7135798" y="5613359"/>
            <a:ext cx="1884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Příběh vlastnického </a:t>
            </a:r>
          </a:p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nástupnictví</a:t>
            </a:r>
            <a:endParaRPr lang="en-GB" sz="1600" dirty="0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89FA981F-5A6E-47FF-BF0F-B90A9D5BBB19}"/>
              </a:ext>
            </a:extLst>
          </p:cNvPr>
          <p:cNvSpPr/>
          <p:nvPr/>
        </p:nvSpPr>
        <p:spPr>
          <a:xfrm>
            <a:off x="9335089" y="5669005"/>
            <a:ext cx="2086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 manažerského</a:t>
            </a:r>
          </a:p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nástupnictví</a:t>
            </a:r>
            <a:endParaRPr lang="en-GB" sz="1600" dirty="0"/>
          </a:p>
        </p:txBody>
      </p:sp>
      <p:pic>
        <p:nvPicPr>
          <p:cNvPr id="24" name="Obrázek 23" descr="Obsah obrázku osoba, muž, oblek, oblečení&#10;&#10;Popis byl vytvořen automaticky">
            <a:extLst>
              <a:ext uri="{FF2B5EF4-FFF2-40B4-BE49-F238E27FC236}">
                <a16:creationId xmlns:a16="http://schemas.microsoft.com/office/drawing/2014/main" id="{CE655B2B-A101-4304-B26D-CA0736272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05" y="5089247"/>
            <a:ext cx="1048223" cy="1048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6" descr="LIKO-S">
            <a:hlinkClick r:id="rId3" tooltip="LIKO-S"/>
            <a:extLst>
              <a:ext uri="{FF2B5EF4-FFF2-40B4-BE49-F238E27FC236}">
                <a16:creationId xmlns:a16="http://schemas.microsoft.com/office/drawing/2014/main" id="{20AEBB40-740F-4C52-A569-C9B819116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629" y="3509052"/>
            <a:ext cx="1311274" cy="46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Beznoska">
            <a:hlinkClick r:id="rId5" tooltip="Beznoska"/>
            <a:extLst>
              <a:ext uri="{FF2B5EF4-FFF2-40B4-BE49-F238E27FC236}">
                <a16:creationId xmlns:a16="http://schemas.microsoft.com/office/drawing/2014/main" id="{DAD4041A-61A1-4B30-A9BD-4C3191469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131" y="4975505"/>
            <a:ext cx="1689784" cy="3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BDC26226-BCD3-4EB8-A348-E5235114417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40" y="4916135"/>
            <a:ext cx="1689785" cy="64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Obsah obrázku objekt, hodiny&#10;&#10;Popis byl vytvořen automaticky">
            <a:extLst>
              <a:ext uri="{FF2B5EF4-FFF2-40B4-BE49-F238E27FC236}">
                <a16:creationId xmlns:a16="http://schemas.microsoft.com/office/drawing/2014/main" id="{4D35DC20-4504-4953-8899-5BCFCEE511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8030" y="113963"/>
            <a:ext cx="1751773" cy="77763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4BC4729-477C-4C19-8B81-24873E01A1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5527" y="4993305"/>
            <a:ext cx="1165322" cy="1165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9DDAC1B-C343-4719-82FF-E34045F60DEA}"/>
              </a:ext>
            </a:extLst>
          </p:cNvPr>
          <p:cNvSpPr/>
          <p:nvPr/>
        </p:nvSpPr>
        <p:spPr>
          <a:xfrm>
            <a:off x="3302066" y="6140829"/>
            <a:ext cx="2903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prof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Ing. Jiří Hnilica, Ph.D.</a:t>
            </a:r>
          </a:p>
        </p:txBody>
      </p:sp>
    </p:spTree>
    <p:extLst>
      <p:ext uri="{BB962C8B-B14F-4D97-AF65-F5344CB8AC3E}">
        <p14:creationId xmlns:p14="http://schemas.microsoft.com/office/powerpoint/2010/main" val="17484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93A03-BB1F-4BFC-9B9B-B242C9A7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Kritické myšlení </a:t>
            </a:r>
            <a:r>
              <a:rPr lang="cs-CZ"/>
              <a:t>ve futurologii</a:t>
            </a:r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EF2062-2565-47BC-B8B4-6F6A749D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BUSINESS ADMINISTRATION, UNIVERSITY OF ECONOMICS, PRAGUE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CC4DA8-FAE2-45BC-9C61-E0A7D743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en-GB" smtClean="0"/>
              <a:t>11</a:t>
            </a:fld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0E81CD3-654B-4263-82DA-D79967F2689A}"/>
              </a:ext>
            </a:extLst>
          </p:cNvPr>
          <p:cNvSpPr/>
          <p:nvPr/>
        </p:nvSpPr>
        <p:spPr>
          <a:xfrm>
            <a:off x="501869" y="1462914"/>
            <a:ext cx="111027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Cílem kurzu je rozšířit studentům obzory a upozornit je na různé aspekty kritického myšlení, které se obvykle v byznys světě řeší jen velmi zkratkovitě. Na mnohá témata je často nahlíženo pouze z pozitivistického úhlu pohledu, což způsobuje nedostatek vlastního objektivního a kreativního přístupu ke kritickému myšlení. V rámci tohoto kurzu se tedy klademe za cíl přimět studenty, aby se snažili používat teoretické, futuristické a často čistě koncepční myšlenky a nápady a adaptovat je na konkrétní příklady z praxe.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8F13AF-DF3A-497F-873A-A8BD466473FD}"/>
              </a:ext>
            </a:extLst>
          </p:cNvPr>
          <p:cNvSpPr txBox="1"/>
          <p:nvPr/>
        </p:nvSpPr>
        <p:spPr>
          <a:xfrm>
            <a:off x="501869" y="2822053"/>
            <a:ext cx="291586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Klíčové elementy kurzu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2C1A3F-A8A4-4191-970C-68EFA5E0E86A}"/>
              </a:ext>
            </a:extLst>
          </p:cNvPr>
          <p:cNvSpPr txBox="1"/>
          <p:nvPr/>
        </p:nvSpPr>
        <p:spPr>
          <a:xfrm>
            <a:off x="501869" y="3168937"/>
            <a:ext cx="11355545" cy="23237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Kurz je založen na diskusích s odborníky z oboru a většinou organizovaný v prostorách Deloitte.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Přednášejícím je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Chief of Innovation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Deloitte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ex-Global Customer Reference Program director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wlett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Packard </a:t>
            </a: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Samostatná příprava studentů s využitím článků, případových studií a TED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talks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Kritické myšlení a oxfordské debaty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Praktický týmový projekt</a:t>
            </a: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Soutěže 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hackathony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zajímavé ceny 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(v minulosti např. vstupenky na                                       )  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EE563AC-B39B-45FA-B82F-A53CBF862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90" t="23517" r="7529" b="19569"/>
          <a:stretch/>
        </p:blipFill>
        <p:spPr>
          <a:xfrm>
            <a:off x="3741061" y="5122552"/>
            <a:ext cx="1836683" cy="615762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76B0085A-99A2-4C67-882E-AE2F926CE1D8}"/>
              </a:ext>
            </a:extLst>
          </p:cNvPr>
          <p:cNvSpPr/>
          <p:nvPr/>
        </p:nvSpPr>
        <p:spPr>
          <a:xfrm>
            <a:off x="7697982" y="5467499"/>
            <a:ext cx="2267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Senta Čermáková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5AFE2C4-3275-4C9C-8323-1C9BBD6084AC}"/>
              </a:ext>
            </a:extLst>
          </p:cNvPr>
          <p:cNvSpPr txBox="1"/>
          <p:nvPr/>
        </p:nvSpPr>
        <p:spPr>
          <a:xfrm>
            <a:off x="7746214" y="5122552"/>
            <a:ext cx="117820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Vyučující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pic>
        <p:nvPicPr>
          <p:cNvPr id="15" name="Obrázek 14" descr="Obsah obrázku budova, osoba, exteriér, žena&#10;&#10;Popis byl vytvořen automaticky">
            <a:extLst>
              <a:ext uri="{FF2B5EF4-FFF2-40B4-BE49-F238E27FC236}">
                <a16:creationId xmlns:a16="http://schemas.microsoft.com/office/drawing/2014/main" id="{C81C6B45-4785-43EA-8BDA-FCFABFBF8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875" y="4939768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D5675D2-4C2F-4C6C-94DD-70ED6EDACDF9}"/>
              </a:ext>
            </a:extLst>
          </p:cNvPr>
          <p:cNvSpPr/>
          <p:nvPr/>
        </p:nvSpPr>
        <p:spPr>
          <a:xfrm>
            <a:off x="6321972" y="2549795"/>
            <a:ext cx="6378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„Nevíme jak bude vypadat budoucnost, ale víme, že technologie v ní budou hrát velkou roli.“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7FF764F-8272-486B-BC9A-26171132A222}"/>
              </a:ext>
            </a:extLst>
          </p:cNvPr>
          <p:cNvSpPr/>
          <p:nvPr/>
        </p:nvSpPr>
        <p:spPr>
          <a:xfrm>
            <a:off x="7697982" y="5754944"/>
            <a:ext cx="2045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Chief of Innovation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Deloitte</a:t>
            </a:r>
            <a:endParaRPr lang="en-GB" dirty="0"/>
          </a:p>
        </p:txBody>
      </p:sp>
      <p:pic>
        <p:nvPicPr>
          <p:cNvPr id="16" name="Obrázek 15" descr="Obsah obrázku kreslení&#10;&#10;Popis byl vytvořen automaticky">
            <a:extLst>
              <a:ext uri="{FF2B5EF4-FFF2-40B4-BE49-F238E27FC236}">
                <a16:creationId xmlns:a16="http://schemas.microsoft.com/office/drawing/2014/main" id="{B2845DF5-1C22-462D-AE9C-20FEDBFE86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9" t="25080" r="10689" b="25572"/>
          <a:stretch/>
        </p:blipFill>
        <p:spPr>
          <a:xfrm>
            <a:off x="7212677" y="133959"/>
            <a:ext cx="1568875" cy="52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93A03-BB1F-4BFC-9B9B-B242C9A7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942813"/>
            <a:ext cx="11017250" cy="346249"/>
          </a:xfrm>
        </p:spPr>
        <p:txBody>
          <a:bodyPr/>
          <a:lstStyle/>
          <a:p>
            <a:r>
              <a:rPr lang="en-US" sz="2500" dirty="0"/>
              <a:t>From learning to machine learning / organizational learning </a:t>
            </a:r>
            <a:endParaRPr lang="en-GB" sz="25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EF2062-2565-47BC-B8B4-6F6A749D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BUSINESS ADMINISTRATION, UNIVERSITY OF ECONOMICS, PRAGUE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CC4DA8-FAE2-45BC-9C61-E0A7D743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en-GB" smtClean="0"/>
              <a:t>12</a:t>
            </a:fld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0E81CD3-654B-4263-82DA-D79967F2689A}"/>
              </a:ext>
            </a:extLst>
          </p:cNvPr>
          <p:cNvSpPr/>
          <p:nvPr/>
        </p:nvSpPr>
        <p:spPr>
          <a:xfrm>
            <a:off x="501869" y="1462914"/>
            <a:ext cx="111027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Ve světě, ve kterém dnes žijeme, bude stále větší potřeba neustálého učení se a schopnosti přizpůsobit se novým situacím v různých oblastech našich životů. Lidé budou i nadále získávat nové dovednosti a naučit se ovládat ty, které již mají. Kromě toho, úspěšní jedinci budou schopni rozpoznat, které dovednosti stojí za to zvládnout vlastními silami a na druhé straně, které bude lepší ponechat na neustále se zlepšující umělé inteligenci. </a:t>
            </a: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V rámci tohoto kurzu tak umožníme studentům pochopit základní modely strojového učení a jejich schopnost identifikovat možné byznysové příležitosti a zároveň se připravit na potenciální hrozby. S využitím případových studií a „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guest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lectures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“ nabídneme návod jak vytvořit učící se organizaci jak celek a tím zvýšit její flexibilitu a adaptabilitu.  </a:t>
            </a: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Studentům bude také představena metodologie správného a efektivního učení.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8F13AF-DF3A-497F-873A-A8BD466473FD}"/>
              </a:ext>
            </a:extLst>
          </p:cNvPr>
          <p:cNvSpPr txBox="1"/>
          <p:nvPr/>
        </p:nvSpPr>
        <p:spPr>
          <a:xfrm>
            <a:off x="501869" y="3698869"/>
            <a:ext cx="291586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Klíčové elementy kurzu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2C1A3F-A8A4-4191-970C-68EFA5E0E86A}"/>
              </a:ext>
            </a:extLst>
          </p:cNvPr>
          <p:cNvSpPr txBox="1"/>
          <p:nvPr/>
        </p:nvSpPr>
        <p:spPr>
          <a:xfrm>
            <a:off x="501869" y="4045753"/>
            <a:ext cx="6616683" cy="13388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Mezinárodní odborníci na učení, AI a super-responzivní organizace</a:t>
            </a: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Kurz rozdělen do tří bloků: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Humans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Machines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Organizations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Týmové projekty</a:t>
            </a: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Využití strojového učení pro vlastní projekty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6B0085A-99A2-4C67-882E-AE2F926CE1D8}"/>
              </a:ext>
            </a:extLst>
          </p:cNvPr>
          <p:cNvSpPr/>
          <p:nvPr/>
        </p:nvSpPr>
        <p:spPr>
          <a:xfrm>
            <a:off x="7697982" y="5055678"/>
            <a:ext cx="2267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Senta Čermáková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5AFE2C4-3275-4C9C-8323-1C9BBD6084AC}"/>
              </a:ext>
            </a:extLst>
          </p:cNvPr>
          <p:cNvSpPr txBox="1"/>
          <p:nvPr/>
        </p:nvSpPr>
        <p:spPr>
          <a:xfrm>
            <a:off x="7746214" y="4710731"/>
            <a:ext cx="117820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Vyučující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pic>
        <p:nvPicPr>
          <p:cNvPr id="15" name="Obrázek 14" descr="Obsah obrázku budova, osoba, exteriér, žena&#10;&#10;Popis byl vytvořen automaticky">
            <a:extLst>
              <a:ext uri="{FF2B5EF4-FFF2-40B4-BE49-F238E27FC236}">
                <a16:creationId xmlns:a16="http://schemas.microsoft.com/office/drawing/2014/main" id="{C81C6B45-4785-43EA-8BDA-FCFABFBF8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875" y="4527947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D5675D2-4C2F-4C6C-94DD-70ED6EDACDF9}"/>
              </a:ext>
            </a:extLst>
          </p:cNvPr>
          <p:cNvSpPr/>
          <p:nvPr/>
        </p:nvSpPr>
        <p:spPr>
          <a:xfrm>
            <a:off x="7322692" y="3180219"/>
            <a:ext cx="48420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„Umělá inteligence nás v lecčem předběhne. Pokud se ale umíme správně učit, máme navrch - a můžeme AI využít pro vlastní cíle.“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7FF764F-8272-486B-BC9A-26171132A222}"/>
              </a:ext>
            </a:extLst>
          </p:cNvPr>
          <p:cNvSpPr/>
          <p:nvPr/>
        </p:nvSpPr>
        <p:spPr>
          <a:xfrm>
            <a:off x="7697982" y="5343123"/>
            <a:ext cx="2045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Chief of Innovation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Deloitte</a:t>
            </a:r>
            <a:endParaRPr lang="en-GB" dirty="0"/>
          </a:p>
        </p:txBody>
      </p:sp>
      <p:pic>
        <p:nvPicPr>
          <p:cNvPr id="14" name="Obrázek 13" descr="Obsah obrázku kreslení&#10;&#10;Popis byl vytvořen automaticky">
            <a:extLst>
              <a:ext uri="{FF2B5EF4-FFF2-40B4-BE49-F238E27FC236}">
                <a16:creationId xmlns:a16="http://schemas.microsoft.com/office/drawing/2014/main" id="{E1E1D45E-51B7-44FE-B986-BC6EA502E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9" t="25080" r="10689" b="25572"/>
          <a:stretch/>
        </p:blipFill>
        <p:spPr>
          <a:xfrm>
            <a:off x="7212677" y="133959"/>
            <a:ext cx="1568875" cy="52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93A03-BB1F-4BFC-9B9B-B242C9A7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Strategy</a:t>
            </a:r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EF2062-2565-47BC-B8B4-6F6A749D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BUSINESS ADMINISTRATION, UNIVERSITY OF ECONOMICS, PRAGUE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CC4DA8-FAE2-45BC-9C61-E0A7D743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en-GB" smtClean="0"/>
              <a:t>13</a:t>
            </a:fld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0E81CD3-654B-4263-82DA-D79967F2689A}"/>
              </a:ext>
            </a:extLst>
          </p:cNvPr>
          <p:cNvSpPr/>
          <p:nvPr/>
        </p:nvSpPr>
        <p:spPr>
          <a:xfrm>
            <a:off x="501869" y="1462914"/>
            <a:ext cx="11102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Primárním cílem kurzu je pomoci studentům získat hlubší vhled do oblasti Data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a pochopit, jak široké možnosti nabízí data a schopnost jim porozumět v konzultační praxi. Kurz provede studenty procesem využívání algoritmů, metod a systémů pro získávání informací a znalostí ze strukturovaných i nestrukturovaných dat. Budou představeny a studenty aplikovány analytické nástroje a nástroje strojového učení, které pomáhají vytvářet prognózy, zlepšují optimalizaci různých procesů a nabízí podporu v rozhodovacích úlohách. 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8F13AF-DF3A-497F-873A-A8BD466473FD}"/>
              </a:ext>
            </a:extLst>
          </p:cNvPr>
          <p:cNvSpPr txBox="1"/>
          <p:nvPr/>
        </p:nvSpPr>
        <p:spPr>
          <a:xfrm>
            <a:off x="540723" y="2754802"/>
            <a:ext cx="291586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Klíčové elementy kurzu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2C1A3F-A8A4-4191-970C-68EFA5E0E86A}"/>
              </a:ext>
            </a:extLst>
          </p:cNvPr>
          <p:cNvSpPr txBox="1"/>
          <p:nvPr/>
        </p:nvSpPr>
        <p:spPr>
          <a:xfrm>
            <a:off x="501869" y="3145593"/>
            <a:ext cx="8387232" cy="16158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Kurz pokrývá celou tzv. „data science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pipeline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“, 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tj. procesy od získávání, přes zpracování až po finální vizualizaci a interpretaci dat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Přednášejícími jsou experti na Data science z PwC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Kurz je postaven na týmovém projektu</a:t>
            </a: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Každá lekce začíná z „Proč“, aby následně bylo představeno „Jak“ využít daný nástroj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6B0085A-99A2-4C67-882E-AE2F926CE1D8}"/>
              </a:ext>
            </a:extLst>
          </p:cNvPr>
          <p:cNvSpPr/>
          <p:nvPr/>
        </p:nvSpPr>
        <p:spPr>
          <a:xfrm>
            <a:off x="1913902" y="4949288"/>
            <a:ext cx="28858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Tomáš Náhlovský, MBA.</a:t>
            </a:r>
          </a:p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Associate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manager</a:t>
            </a:r>
          </a:p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PwC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5AFE2C4-3275-4C9C-8323-1C9BBD6084AC}"/>
              </a:ext>
            </a:extLst>
          </p:cNvPr>
          <p:cNvSpPr txBox="1"/>
          <p:nvPr/>
        </p:nvSpPr>
        <p:spPr>
          <a:xfrm>
            <a:off x="621046" y="4949288"/>
            <a:ext cx="117820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Vyučující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pic>
        <p:nvPicPr>
          <p:cNvPr id="11" name="Obrázek 10" descr="Obsah obrázku kreslení&#10;&#10;Popis byl vytvořen automaticky">
            <a:extLst>
              <a:ext uri="{FF2B5EF4-FFF2-40B4-BE49-F238E27FC236}">
                <a16:creationId xmlns:a16="http://schemas.microsoft.com/office/drawing/2014/main" id="{20874A3F-C73D-43EA-94A3-3914A12CD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60" b="17166"/>
          <a:stretch/>
        </p:blipFill>
        <p:spPr>
          <a:xfrm>
            <a:off x="7510149" y="46136"/>
            <a:ext cx="1373571" cy="893830"/>
          </a:xfrm>
          <a:prstGeom prst="rect">
            <a:avLst/>
          </a:prstGeom>
        </p:spPr>
      </p:pic>
      <p:pic>
        <p:nvPicPr>
          <p:cNvPr id="9" name="Obrázek 8" descr="Obsah obrázku osoba, vázanka, muž, oblek&#10;&#10;Popis byl vytvořen automaticky">
            <a:extLst>
              <a:ext uri="{FF2B5EF4-FFF2-40B4-BE49-F238E27FC236}">
                <a16:creationId xmlns:a16="http://schemas.microsoft.com/office/drawing/2014/main" id="{BEF4FC08-58A9-4637-9F9B-AAEDAE02C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935" y="4816352"/>
            <a:ext cx="1428749" cy="1428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ovéPole 28">
            <a:extLst>
              <a:ext uri="{FF2B5EF4-FFF2-40B4-BE49-F238E27FC236}">
                <a16:creationId xmlns:a16="http://schemas.microsoft.com/office/drawing/2014/main" id="{AB89748A-E3CD-4E46-84B8-6C2A3CB9432F}"/>
              </a:ext>
            </a:extLst>
          </p:cNvPr>
          <p:cNvSpPr txBox="1"/>
          <p:nvPr/>
        </p:nvSpPr>
        <p:spPr>
          <a:xfrm>
            <a:off x="6660320" y="5005402"/>
            <a:ext cx="226023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Clr>
                <a:schemeClr val="bg2"/>
              </a:buClr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Patrik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Meliš-Čuga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MSc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E84F70B1-16A0-4DE5-9010-39CE59056F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36" t="-121" r="1898" b="121"/>
          <a:stretch/>
        </p:blipFill>
        <p:spPr>
          <a:xfrm rot="16200000">
            <a:off x="9209365" y="4816352"/>
            <a:ext cx="1428749" cy="1428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663E732-3360-4440-B9DD-91577ABF8D65}"/>
              </a:ext>
            </a:extLst>
          </p:cNvPr>
          <p:cNvSpPr/>
          <p:nvPr/>
        </p:nvSpPr>
        <p:spPr>
          <a:xfrm>
            <a:off x="6610698" y="5273902"/>
            <a:ext cx="2557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Data Governance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Technology Consultant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PwC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BCDC46-6037-450C-BA1E-6DC1351C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cs-CZ" dirty="0"/>
              <a:t>Hodnota podniku</a:t>
            </a:r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9A8261-609A-4C85-8E43-9EA9A650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375" y="7019714"/>
            <a:ext cx="9293226" cy="184666"/>
          </a:xfrm>
        </p:spPr>
        <p:txBody>
          <a:bodyPr/>
          <a:lstStyle/>
          <a:p>
            <a:r>
              <a:rPr lang="en-GB" dirty="0"/>
              <a:t>FACULTY OF BUSINESS ADMINISTRATION, UNIVERSITY OF ECONOMICS, PRAGUE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C49478-365D-40C3-91F7-1179BFDE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169" y="7019714"/>
            <a:ext cx="464456" cy="184666"/>
          </a:xfrm>
        </p:spPr>
        <p:txBody>
          <a:bodyPr/>
          <a:lstStyle/>
          <a:p>
            <a:fld id="{41874624-1AE7-487A-AC75-DE2D67D304C0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226061E-B739-4177-9A72-400D1A53A10B}"/>
              </a:ext>
            </a:extLst>
          </p:cNvPr>
          <p:cNvSpPr/>
          <p:nvPr/>
        </p:nvSpPr>
        <p:spPr>
          <a:xfrm>
            <a:off x="587375" y="1532756"/>
            <a:ext cx="11079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Cílem předmětu je seznámit studenty s problematikou měření a řízení hodnoty podniku tak, aby byli schopni sami činit kvalifikovaný odhad hodnoty firmy v závislosti na fázi jejího životního cyklu, očekávaného vývoje i aktuální finanční kondici. Studenti se seznámí s možnostmi přístupu k oceňování a z toho plynoucími metodami a získají dovednosti v aplikaci základních metod. Rozvedeny budou i některé další metody týkající se oceňování podniku ve specifických situacích. Praktické dovednosti budou osvojovány řešením případových studií, do výuky budou zapojeni i znalci z praxe.</a:t>
            </a:r>
            <a:endParaRPr lang="en-GB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601C56C-9D33-415D-AD32-6C9AC9E52EF0}"/>
              </a:ext>
            </a:extLst>
          </p:cNvPr>
          <p:cNvSpPr txBox="1"/>
          <p:nvPr/>
        </p:nvSpPr>
        <p:spPr>
          <a:xfrm>
            <a:off x="652981" y="2904838"/>
            <a:ext cx="291586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Klíčové elementy kurzu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583A865-0F97-468E-AC3C-0138916B49DF}"/>
              </a:ext>
            </a:extLst>
          </p:cNvPr>
          <p:cNvSpPr txBox="1"/>
          <p:nvPr/>
        </p:nvSpPr>
        <p:spPr>
          <a:xfrm>
            <a:off x="652981" y="3387133"/>
            <a:ext cx="10380790" cy="20005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Prakticky orientovaný kurz zaměřený na výnosové metody</a:t>
            </a:r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Případové  studie pod vedením zkušených znalců ze znaleckého ústavu A – </a:t>
            </a: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consult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plus</a:t>
            </a: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Analýza již vyhotovených reálných znaleckých posudků (například OKD, a.s.)</a:t>
            </a: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Zajímavý pohled na specifika ocenění podniku v potížích či při změně vlastníka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Aft>
                <a:spcPts val="600"/>
              </a:spcAft>
              <a:buClr>
                <a:schemeClr val="bg2"/>
              </a:buClr>
            </a:pP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601C56C-9D33-415D-AD32-6C9AC9E52EF0}"/>
              </a:ext>
            </a:extLst>
          </p:cNvPr>
          <p:cNvSpPr txBox="1"/>
          <p:nvPr/>
        </p:nvSpPr>
        <p:spPr>
          <a:xfrm>
            <a:off x="711767" y="5087621"/>
            <a:ext cx="117820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Vyučující:</a:t>
            </a:r>
            <a:endParaRPr lang="en-GB" sz="2200" b="1" dirty="0">
              <a:solidFill>
                <a:srgbClr val="006088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0209716-2B4F-443E-8381-0CE51F98A722}"/>
              </a:ext>
            </a:extLst>
          </p:cNvPr>
          <p:cNvSpPr txBox="1"/>
          <p:nvPr/>
        </p:nvSpPr>
        <p:spPr>
          <a:xfrm>
            <a:off x="711767" y="5926698"/>
            <a:ext cx="27671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prof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Ing. Luboš Smrčka, CSc.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AutoShape 4" descr="Úvodní stránka - Luboš Smrčka - Insolvenční správce"/>
          <p:cNvSpPr>
            <a:spLocks noChangeAspect="1" noChangeArrowheads="1"/>
          </p:cNvSpPr>
          <p:nvPr/>
        </p:nvSpPr>
        <p:spPr bwMode="auto">
          <a:xfrm>
            <a:off x="155574" y="-144463"/>
            <a:ext cx="2171332" cy="2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15" y="5065384"/>
            <a:ext cx="1071384" cy="1215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s://encrypted-tbn0.gstatic.com/images?q=tbn%3AANd9GcT-virjDlw4kJbzXt7y7aruKjdFkljcBs97yUcGa6ZHDZIXkZ5Z&amp;usqp=CAU">
            <a:extLst>
              <a:ext uri="{FF2B5EF4-FFF2-40B4-BE49-F238E27FC236}">
                <a16:creationId xmlns:a16="http://schemas.microsoft.com/office/drawing/2014/main" id="{7342273E-98A7-4640-AA32-58A4A9500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7" b="27162"/>
          <a:stretch/>
        </p:blipFill>
        <p:spPr bwMode="auto">
          <a:xfrm>
            <a:off x="6894021" y="38292"/>
            <a:ext cx="1815719" cy="83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93A03-BB1F-4BFC-9B9B-B242C9A7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45864"/>
            <a:ext cx="11017250" cy="443198"/>
          </a:xfrm>
        </p:spPr>
        <p:txBody>
          <a:bodyPr/>
          <a:lstStyle/>
          <a:p>
            <a:r>
              <a:rPr lang="cs-CZ" sz="3200" dirty="0" smtClean="0"/>
              <a:t>Rozvoj komunikačních dovedností</a:t>
            </a:r>
            <a:endParaRPr lang="en-GB" sz="3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EF2062-2565-47BC-B8B4-6F6A749D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BUSINESS ADMINISTRATION, UNIVERSITY OF ECONOMICS, PRAGUE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CC4DA8-FAE2-45BC-9C61-E0A7D743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en-GB" smtClean="0"/>
              <a:t>15</a:t>
            </a:fld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0E81CD3-654B-4263-82DA-D79967F2689A}"/>
              </a:ext>
            </a:extLst>
          </p:cNvPr>
          <p:cNvSpPr/>
          <p:nvPr/>
        </p:nvSpPr>
        <p:spPr>
          <a:xfrm>
            <a:off x="501869" y="1462914"/>
            <a:ext cx="11102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V nedávném výzkumu MIT byla profese “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standup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komik” uvedena mezi těmi, které jako úplně poslední v budoucnosti nahradí umělá inteligence. Cílem kurzu není objevit nové komiky, ale ukázat, jak tyto dramatické žánry pomůžou zlepšit základní dovednosti manažera či libovolného profesionála: jak lépe a srozumitelněji psát, jak zvládnout veřejné vystupování, jak “používat” v byznysu i v běžném kontaktu humor. Lektorem je Miloš Čermák, který je od roku 1990 novinářem, v letech 2004 až 2015 působil jako vyučující na katedře žurnalistiky FSV UK. Od roku 2014 také vystupuje jako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standup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komik.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8F13AF-DF3A-497F-873A-A8BD466473FD}"/>
              </a:ext>
            </a:extLst>
          </p:cNvPr>
          <p:cNvSpPr txBox="1"/>
          <p:nvPr/>
        </p:nvSpPr>
        <p:spPr>
          <a:xfrm>
            <a:off x="501869" y="2822053"/>
            <a:ext cx="291586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Klíčové elementy kurzu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2C1A3F-A8A4-4191-970C-68EFA5E0E86A}"/>
              </a:ext>
            </a:extLst>
          </p:cNvPr>
          <p:cNvSpPr txBox="1"/>
          <p:nvPr/>
        </p:nvSpPr>
        <p:spPr>
          <a:xfrm>
            <a:off x="501869" y="3168937"/>
            <a:ext cx="10696646" cy="19697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 je “humor”, jak funguje a jak se to dá naučit?</a:t>
            </a:r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hledání hranic humoru a osobního stylu</a:t>
            </a:r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každá přednáška obsahuje kratší teoretickou část a delší praktickou, ve které jsou zapojeni studenti 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(improvizace, cvičení atd.)</a:t>
            </a:r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podmínkou absolvování jsou příprava krátkého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standup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vystoupení (5 min) a odevzdání eseje na zadané téma</a:t>
            </a:r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výuka probíhá blokově 1 + 1 den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6B0085A-99A2-4C67-882E-AE2F926CE1D8}"/>
              </a:ext>
            </a:extLst>
          </p:cNvPr>
          <p:cNvSpPr/>
          <p:nvPr/>
        </p:nvSpPr>
        <p:spPr>
          <a:xfrm>
            <a:off x="7697982" y="5467499"/>
            <a:ext cx="188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Miloš Čermák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5AFE2C4-3275-4C9C-8323-1C9BBD6084AC}"/>
              </a:ext>
            </a:extLst>
          </p:cNvPr>
          <p:cNvSpPr txBox="1"/>
          <p:nvPr/>
        </p:nvSpPr>
        <p:spPr>
          <a:xfrm>
            <a:off x="7746214" y="5122552"/>
            <a:ext cx="117820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Vyučující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8A1A1D-A480-40F1-AF9E-54DD5C693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461"/>
          <a:stretch/>
        </p:blipFill>
        <p:spPr>
          <a:xfrm>
            <a:off x="9711419" y="4830068"/>
            <a:ext cx="1428750" cy="1492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C6C6A5AF-23BE-43FA-B372-196C1964DE64}"/>
              </a:ext>
            </a:extLst>
          </p:cNvPr>
          <p:cNvSpPr txBox="1"/>
          <p:nvPr/>
        </p:nvSpPr>
        <p:spPr>
          <a:xfrm>
            <a:off x="587375" y="5461106"/>
            <a:ext cx="544290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buClr>
                <a:schemeClr val="bg2"/>
              </a:buClr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Pozn. Tento seminář je možné zaměnit za kurz</a:t>
            </a:r>
            <a:b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Rozvoj interpersonálních dovedností, který také probíhá blokově</a:t>
            </a:r>
          </a:p>
          <a:p>
            <a:pPr algn="l">
              <a:buClr>
                <a:schemeClr val="bg2"/>
              </a:buClr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je nabízen společností Deloitte.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93A03-BB1F-4BFC-9B9B-B242C9A7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Green and </a:t>
            </a:r>
            <a:r>
              <a:rPr lang="cs-CZ" dirty="0" err="1"/>
              <a:t>sustainable</a:t>
            </a:r>
            <a:r>
              <a:rPr lang="cs-CZ" dirty="0"/>
              <a:t> </a:t>
            </a:r>
            <a:r>
              <a:rPr lang="cs-CZ" dirty="0" err="1"/>
              <a:t>ecosystems</a:t>
            </a:r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EF2062-2565-47BC-B8B4-6F6A749D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BUSINESS ADMINISTRATION, UNIVERSITY OF ECONOMICS, PRAGUE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CC4DA8-FAE2-45BC-9C61-E0A7D743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en-GB" smtClean="0"/>
              <a:t>16</a:t>
            </a:fld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0E81CD3-654B-4263-82DA-D79967F2689A}"/>
              </a:ext>
            </a:extLst>
          </p:cNvPr>
          <p:cNvSpPr/>
          <p:nvPr/>
        </p:nvSpPr>
        <p:spPr>
          <a:xfrm>
            <a:off x="501869" y="1462914"/>
            <a:ext cx="111027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Nejen velké nadnárodní společnosti, ale i nově vzniklé start-upy se musí naučit pracovat s externími strategickými faktory ve formě tzv. „Cílů udržitelného rozvoje“ (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development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) definovanými OSN. Pro jedny to může představovat příležitost k získání konkurenční výhody, zatímco pro druhé omezení současného podnikání. V obou případech je však zapotřebí objektivního pohledu a schopnost odhadnout očekávání jednotlivých zainteresovaných skupin, která je následně </a:t>
            </a:r>
            <a:b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zapotřebí řídit při současné udržitelnosti samotného podnikání. </a:t>
            </a: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Kurz bude veden formou workshopů a „divadla fórum“ samotnými studenty, kteří si budou definovat </a:t>
            </a:r>
            <a:b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jednotlivá témata. Výstupem tak bude nejen schopnost kriticky zhodnotit a do byznysové praxe </a:t>
            </a:r>
            <a:b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implementovat jednotlivé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SDGs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ale zároveň i organizovat strategické workshopy, které jsou jedním</a:t>
            </a:r>
            <a:b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 klíčových nástrojů strategického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consultingu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8F13AF-DF3A-497F-873A-A8BD466473FD}"/>
              </a:ext>
            </a:extLst>
          </p:cNvPr>
          <p:cNvSpPr txBox="1"/>
          <p:nvPr/>
        </p:nvSpPr>
        <p:spPr>
          <a:xfrm>
            <a:off x="568077" y="3907196"/>
            <a:ext cx="291586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Klíčové elementy kurzu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2C1A3F-A8A4-4191-970C-68EFA5E0E86A}"/>
              </a:ext>
            </a:extLst>
          </p:cNvPr>
          <p:cNvSpPr txBox="1"/>
          <p:nvPr/>
        </p:nvSpPr>
        <p:spPr>
          <a:xfrm>
            <a:off x="529223" y="4362538"/>
            <a:ext cx="5426658" cy="1892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Kurz je postaven na principu „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students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students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Nad jednotlivými lekcemi budou dohlížet akademici i experti z praxe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Cestou k poznání je metoda divadla fórum a hraní rolí</a:t>
            </a: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Studenti si osvojí techniky jak oslovit a zapojit posluchače/klienta do řešení daného problému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6B0085A-99A2-4C67-882E-AE2F926CE1D8}"/>
              </a:ext>
            </a:extLst>
          </p:cNvPr>
          <p:cNvSpPr/>
          <p:nvPr/>
        </p:nvSpPr>
        <p:spPr>
          <a:xfrm>
            <a:off x="7361535" y="4328168"/>
            <a:ext cx="3222742" cy="2139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Ladislav Tyll, MBA., Ph.D.</a:t>
            </a:r>
          </a:p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Senta Čermáková (Deloitte)</a:t>
            </a:r>
          </a:p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Vojtěch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Opleštil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Novartis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Tomáš Ryška, Ph.D.</a:t>
            </a:r>
          </a:p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Martin Jurek, Ph.D.</a:t>
            </a:r>
          </a:p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Fatima Araluce, M.A. (Deloitte)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5AFE2C4-3275-4C9C-8323-1C9BBD6084AC}"/>
              </a:ext>
            </a:extLst>
          </p:cNvPr>
          <p:cNvSpPr txBox="1"/>
          <p:nvPr/>
        </p:nvSpPr>
        <p:spPr>
          <a:xfrm>
            <a:off x="7455483" y="3898625"/>
            <a:ext cx="117820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Vyučující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23E75C9-7CCB-4D21-AE5E-FA907A643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804" y="2436645"/>
            <a:ext cx="2544327" cy="157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1849E-C701-4DED-98A1-B39BF890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cs-CZ" dirty="0"/>
              <a:t>Nový formát souborné zkoušky</a:t>
            </a:r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B0FD8C-9474-43D6-A468-05FD41E9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BUSINESS ADMINISTRATION, UNIVERSITY OF ECONOMICS, PRAGUE</a:t>
            </a:r>
            <a:endParaRPr lang="en-GB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453D07-48AD-4D00-BE43-9B043862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en-GB" smtClean="0"/>
              <a:t>17</a:t>
            </a:fld>
            <a:endParaRPr lang="en-GB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977C1CA-E3CB-4B0A-9495-D692ABEC0610}"/>
              </a:ext>
            </a:extLst>
          </p:cNvPr>
          <p:cNvSpPr txBox="1"/>
          <p:nvPr/>
        </p:nvSpPr>
        <p:spPr>
          <a:xfrm>
            <a:off x="587375" y="2710516"/>
            <a:ext cx="442358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Klíčové elementy souborné zkoušky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FD2A85E-E9E2-4075-8AF0-ADCE902FFEDF}"/>
              </a:ext>
            </a:extLst>
          </p:cNvPr>
          <p:cNvSpPr txBox="1"/>
          <p:nvPr/>
        </p:nvSpPr>
        <p:spPr>
          <a:xfrm>
            <a:off x="587375" y="3258362"/>
            <a:ext cx="6908943" cy="12618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Postavená na situační či případové studii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Příprava prezentace formou „open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book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 s časovým limitem 3 hodiny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10ti minutový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pitch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před komisí, která bude složena z akademiků a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firemních partnerů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B8553F9-5187-4C00-8647-0A37260C159E}"/>
              </a:ext>
            </a:extLst>
          </p:cNvPr>
          <p:cNvSpPr/>
          <p:nvPr/>
        </p:nvSpPr>
        <p:spPr>
          <a:xfrm>
            <a:off x="486103" y="1449507"/>
            <a:ext cx="11118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noProof="1"/>
              <a:t>Od akademického roku 2020/2021 bude mít souhrnná závěrečná zkouška z vedlejší specializace NextGen Consulting podobu řešení případové studie formou „open book“. Ta bude následně prezentována před komisí, která bude vystupovat v roli fiktivního klienta. </a:t>
            </a:r>
          </a:p>
        </p:txBody>
      </p:sp>
      <p:pic>
        <p:nvPicPr>
          <p:cNvPr id="14" name="Obrázek 13" descr="Obsah obrázku strop, osoba, stojící, interiér&#10;&#10;Popis byl vytvořen automaticky">
            <a:extLst>
              <a:ext uri="{FF2B5EF4-FFF2-40B4-BE49-F238E27FC236}">
                <a16:creationId xmlns:a16="http://schemas.microsoft.com/office/drawing/2014/main" id="{10AC0786-2F22-49C5-98F9-CA610B355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810" y="4030872"/>
            <a:ext cx="2858814" cy="214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89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8D83F-B70E-444B-85D5-5DC6F3A1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Přidejte se k nám!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2786F-56B2-4039-87A0-A46F8CFDBAC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cs-CZ" dirty="0"/>
              <a:t>Ladislav Tyll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E6E4BD-DA86-4DDC-9273-06A6DA8432E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493019" y="4228077"/>
            <a:ext cx="4187187" cy="492443"/>
          </a:xfrm>
        </p:spPr>
        <p:txBody>
          <a:bodyPr/>
          <a:lstStyle/>
          <a:p>
            <a:r>
              <a:rPr lang="cs-CZ" dirty="0"/>
              <a:t>Academic </a:t>
            </a:r>
            <a:r>
              <a:rPr lang="cs-CZ" dirty="0" err="1"/>
              <a:t>director</a:t>
            </a:r>
            <a:r>
              <a:rPr lang="cs-CZ" dirty="0"/>
              <a:t> of International study </a:t>
            </a:r>
            <a:r>
              <a:rPr lang="cs-CZ" dirty="0" err="1"/>
              <a:t>programmes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Faculty</a:t>
            </a:r>
            <a:r>
              <a:rPr lang="cs-CZ" dirty="0"/>
              <a:t> of Business Administration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D25DC6-3FB2-423C-9341-12549DC8DE7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493018" y="4828244"/>
            <a:ext cx="4187187" cy="276999"/>
          </a:xfrm>
        </p:spPr>
        <p:txBody>
          <a:bodyPr/>
          <a:lstStyle/>
          <a:p>
            <a:r>
              <a:rPr lang="cs-CZ" dirty="0">
                <a:hlinkClick r:id="rId2"/>
              </a:rPr>
              <a:t>ladislav.tyll@vse.cz</a:t>
            </a:r>
            <a:r>
              <a:rPr lang="cs-CZ" dirty="0"/>
              <a:t>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A0B41-3E24-42D3-8093-6D0B88FDA3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https://fba.vse.cz/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0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1849E-C701-4DED-98A1-B39BF890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cs-CZ" dirty="0"/>
              <a:t>Zaměření vedlejší specializace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EB915-8F6D-4895-B652-074149F34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616153"/>
            <a:ext cx="10066644" cy="2479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noProof="1">
                <a:latin typeface="Calibri" panose="020F0502020204030204" pitchFamily="34" charset="0"/>
                <a:cs typeface="Calibri" panose="020F0502020204030204" pitchFamily="34" charset="0"/>
              </a:rPr>
              <a:t>Cílem vedlejší specializace </a:t>
            </a:r>
            <a:r>
              <a:rPr lang="cs-CZ" sz="1600" b="1" noProof="1">
                <a:latin typeface="Calibri" panose="020F0502020204030204" pitchFamily="34" charset="0"/>
                <a:cs typeface="Calibri" panose="020F0502020204030204" pitchFamily="34" charset="0"/>
              </a:rPr>
              <a:t>NextGen Consulting </a:t>
            </a:r>
            <a:r>
              <a:rPr lang="cs-CZ" sz="1600" noProof="1">
                <a:latin typeface="Calibri" panose="020F0502020204030204" pitchFamily="34" charset="0"/>
                <a:cs typeface="Calibri" panose="020F0502020204030204" pitchFamily="34" charset="0"/>
              </a:rPr>
              <a:t>je rozvíjet strategické a tvůrčí myšlení jako klíčový aspekt úspěšného růstu a výkonnosti podniku.</a:t>
            </a:r>
          </a:p>
          <a:p>
            <a:pPr marL="0" indent="0">
              <a:buNone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Studenti po absolvování vedlejší specializace budou umět:</a:t>
            </a:r>
          </a:p>
          <a:p>
            <a:pPr lvl="1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aplikovat principy strategického myšlení s důrazem na rozvoj schopnosti tvůrčího myšlení,</a:t>
            </a:r>
          </a:p>
          <a:p>
            <a:pPr lvl="1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provést diagnózu rodinné firmy a doporučit vhodné nástroje a postupy pro její řízení a správu,</a:t>
            </a:r>
          </a:p>
          <a:p>
            <a:pPr lvl="1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navrhnout možné způsoby firemního růstu a zhodnotit související výhody, potenciál a rizika,</a:t>
            </a:r>
          </a:p>
          <a:p>
            <a:pPr lvl="1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získávat a hodnotit data pro úspěšné řízení firmy,</a:t>
            </a:r>
          </a:p>
          <a:p>
            <a:pPr lvl="1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srozumitelně definovat strategický problém a přesvědčivě prezentovat vlastní cesty vedoucí k jeho řešení.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B0FD8C-9474-43D6-A468-05FD41E9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UNIVERSITY OF ECONOMICS, PRAGUE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453D07-48AD-4D00-BE43-9B043862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D9C7514-6EFD-4FB0-A457-768BBBD5CB67}"/>
              </a:ext>
            </a:extLst>
          </p:cNvPr>
          <p:cNvSpPr/>
          <p:nvPr/>
        </p:nvSpPr>
        <p:spPr>
          <a:xfrm>
            <a:off x="487679" y="1494357"/>
            <a:ext cx="111169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Podniky dnes čelí novým výzvám, které jsou spojené s komplexními problémy často bez jakékoli vazby na minulý vývoj. Vedlejší specializace si klade za cíl naučit studenty být více </a:t>
            </a:r>
            <a:r>
              <a:rPr lang="cs-CZ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generalisty</a:t>
            </a:r>
            <a:r>
              <a:rPr lang="cs-CZ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a vidět to, čemu dnes říkáme „big </a:t>
            </a:r>
            <a:r>
              <a:rPr lang="cs-CZ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picture</a:t>
            </a:r>
            <a:r>
              <a:rPr lang="cs-CZ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“. Zároveň je učí, jak řešit problémy z multidisciplinárního pohledu a přicházet s nápady, které jsou kreativní a využívají např. analogii z jiných byznysů. V neposlední řadě vede k porozumění specifikům fenoménu rodinných firem a představuje myšlenky, které přispívají k firemní, celospolečenské i ekologické udržitelnosti. Vedlejší specializace nabízí vyváženou kombinaci kurzů zaměřených na tzv. hard i soft </a:t>
            </a:r>
            <a:r>
              <a:rPr lang="cs-CZ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cs-CZ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, které rozvíjí strategické a tvůrčí myšlení, jako klíčový aspekt úspěšného řízení růstu a výkonnosti podniku. 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Naši absolventi se mohou uplatnit v konzultačních společnostech, ve vnitropodnikových poradenských odděleních, ale také jako manažeři a nástupci v rodinných firmách.</a:t>
            </a:r>
          </a:p>
        </p:txBody>
      </p:sp>
    </p:spTree>
    <p:extLst>
      <p:ext uri="{BB962C8B-B14F-4D97-AF65-F5344CB8AC3E}">
        <p14:creationId xmlns:p14="http://schemas.microsoft.com/office/powerpoint/2010/main" val="25121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C3C89-5FFD-4219-A5DA-98F127D0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90464"/>
            <a:ext cx="11017250" cy="498598"/>
          </a:xfrm>
        </p:spPr>
        <p:txBody>
          <a:bodyPr/>
          <a:lstStyle/>
          <a:p>
            <a:r>
              <a:rPr lang="cs-CZ" sz="3600" dirty="0"/>
              <a:t>Klíčové elementy VS </a:t>
            </a:r>
            <a:r>
              <a:rPr lang="cs-CZ" sz="3600" dirty="0" err="1"/>
              <a:t>NextGen</a:t>
            </a:r>
            <a:r>
              <a:rPr lang="cs-CZ" sz="3600" dirty="0"/>
              <a:t> Consulting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F8090A-DD0B-4883-B3EF-AC120B8D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OF BUSINESS ADMINISTRATION, UNIVERSITY OF ECONOMICS, PRAGUE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969C00-D2DC-4DDF-A6AA-E2A082E5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3</a:t>
            </a:fld>
            <a:endParaRPr lang="cs-CZ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67C36C1A-3859-4925-B9C9-C69F69E0A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66628"/>
            <a:ext cx="3093873" cy="25610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6088"/>
                </a:solidFill>
              </a:rPr>
              <a:t>Kurzy jsou</a:t>
            </a:r>
            <a:r>
              <a:rPr lang="en-GB" b="1" dirty="0">
                <a:solidFill>
                  <a:srgbClr val="006088"/>
                </a:solidFill>
              </a:rPr>
              <a:t>:</a:t>
            </a:r>
          </a:p>
          <a:p>
            <a:r>
              <a:rPr lang="cs-CZ" sz="1400" dirty="0"/>
              <a:t>Založené na řešení reálných projektů</a:t>
            </a:r>
            <a:endParaRPr lang="en-GB" sz="1400" dirty="0"/>
          </a:p>
          <a:p>
            <a:r>
              <a:rPr lang="cs-CZ" sz="1400" dirty="0"/>
              <a:t>Vysoce prakticky orientované</a:t>
            </a:r>
            <a:endParaRPr lang="en-GB" sz="1400" dirty="0"/>
          </a:p>
          <a:p>
            <a:r>
              <a:rPr lang="cs-CZ" sz="1400" dirty="0"/>
              <a:t>Podporují kreativitu studentů</a:t>
            </a:r>
          </a:p>
          <a:p>
            <a:r>
              <a:rPr lang="cs-CZ" sz="1400" dirty="0"/>
              <a:t>Obsahují prvky gamifikace</a:t>
            </a:r>
          </a:p>
          <a:p>
            <a:r>
              <a:rPr lang="cs-CZ" sz="1400" dirty="0"/>
              <a:t>Vyučované akademiky a praktiky</a:t>
            </a:r>
          </a:p>
          <a:p>
            <a:r>
              <a:rPr lang="cs-CZ" sz="1400" dirty="0"/>
              <a:t>Prakticky vždy zaměřené na týmovou spolupráci</a:t>
            </a:r>
            <a:endParaRPr lang="en-GB" dirty="0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0AAE50B0-F360-4C03-A645-7F312C7B4CAE}"/>
              </a:ext>
            </a:extLst>
          </p:cNvPr>
          <p:cNvSpPr txBox="1">
            <a:spLocks/>
          </p:cNvSpPr>
          <p:nvPr/>
        </p:nvSpPr>
        <p:spPr>
          <a:xfrm>
            <a:off x="4121478" y="1766629"/>
            <a:ext cx="3461736" cy="238758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Corbel" panose="020B0503020204020204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 strike="sngStrike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 strike="sngStrike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b="1" dirty="0">
                <a:solidFill>
                  <a:srgbClr val="006088"/>
                </a:solidFill>
              </a:rPr>
              <a:t>Hlavní výhody VS</a:t>
            </a:r>
            <a:r>
              <a:rPr lang="en-GB" b="1" dirty="0">
                <a:solidFill>
                  <a:srgbClr val="006088"/>
                </a:solidFill>
              </a:rPr>
              <a:t>:</a:t>
            </a:r>
          </a:p>
          <a:p>
            <a:r>
              <a:rPr lang="cs-CZ" sz="1400" dirty="0"/>
              <a:t>Certifikovaný program ze strany firemních partnerů</a:t>
            </a:r>
            <a:endParaRPr lang="en-GB" sz="1400" dirty="0"/>
          </a:p>
          <a:p>
            <a:r>
              <a:rPr lang="cs-CZ" sz="1400" dirty="0"/>
              <a:t>Komunita a networking</a:t>
            </a:r>
            <a:endParaRPr lang="en-GB" sz="1400" dirty="0"/>
          </a:p>
          <a:p>
            <a:r>
              <a:rPr lang="cs-CZ" sz="1400" dirty="0" err="1"/>
              <a:t>NextGenClub</a:t>
            </a:r>
            <a:endParaRPr lang="cs-CZ" sz="1400" dirty="0"/>
          </a:p>
          <a:p>
            <a:r>
              <a:rPr lang="cs-CZ" sz="1400" dirty="0"/>
              <a:t>Mezinárodní studenti a vyučující ze zahraničí či se zahraniční praxí</a:t>
            </a:r>
          </a:p>
          <a:p>
            <a:r>
              <a:rPr lang="cs-CZ" sz="1400" dirty="0"/>
              <a:t>Firemní exkurze</a:t>
            </a: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B12B9026-7BDD-45E4-B873-6014B29CC6B1}"/>
              </a:ext>
            </a:extLst>
          </p:cNvPr>
          <p:cNvSpPr txBox="1">
            <a:spLocks/>
          </p:cNvSpPr>
          <p:nvPr/>
        </p:nvSpPr>
        <p:spPr>
          <a:xfrm>
            <a:off x="7838364" y="1766629"/>
            <a:ext cx="3766261" cy="238758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Corbel" panose="020B0503020204020204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 strike="sngStrike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 strike="sngStrike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b="1" dirty="0">
                <a:solidFill>
                  <a:srgbClr val="006088"/>
                </a:solidFill>
              </a:rPr>
              <a:t>Závěrečná souhrnná zkouška</a:t>
            </a:r>
            <a:r>
              <a:rPr lang="en-GB" b="1" dirty="0">
                <a:solidFill>
                  <a:srgbClr val="006088"/>
                </a:solidFill>
              </a:rPr>
              <a:t>:</a:t>
            </a:r>
          </a:p>
          <a:p>
            <a:r>
              <a:rPr lang="cs-CZ" sz="1400" dirty="0"/>
              <a:t>Realizována formou prezentace návrhu řešení zadané </a:t>
            </a:r>
            <a:r>
              <a:rPr lang="cs-CZ" sz="1400"/>
              <a:t>případové studie</a:t>
            </a:r>
            <a:endParaRPr lang="cs-CZ" sz="1400" dirty="0"/>
          </a:p>
          <a:p>
            <a:r>
              <a:rPr lang="cs-CZ" sz="1400" dirty="0"/>
              <a:t>Open </a:t>
            </a:r>
            <a:r>
              <a:rPr lang="cs-CZ" sz="1400" dirty="0" err="1"/>
              <a:t>book</a:t>
            </a:r>
            <a:endParaRPr lang="cs-CZ" sz="1400" dirty="0"/>
          </a:p>
          <a:p>
            <a:r>
              <a:rPr lang="cs-CZ" sz="1400" dirty="0"/>
              <a:t>Za účasti korporátních partnerů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AA0E46DE-B2F9-4537-BF22-6E803C13D546}"/>
              </a:ext>
            </a:extLst>
          </p:cNvPr>
          <p:cNvCxnSpPr/>
          <p:nvPr/>
        </p:nvCxnSpPr>
        <p:spPr>
          <a:xfrm>
            <a:off x="3878317" y="1766629"/>
            <a:ext cx="0" cy="2229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697D62FA-5704-4588-A230-CB2F4546F331}"/>
              </a:ext>
            </a:extLst>
          </p:cNvPr>
          <p:cNvCxnSpPr/>
          <p:nvPr/>
        </p:nvCxnSpPr>
        <p:spPr>
          <a:xfrm>
            <a:off x="7583214" y="1766629"/>
            <a:ext cx="0" cy="2229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1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53705-2820-4302-98AC-594C0EEF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cs-CZ" dirty="0"/>
              <a:t>Partneři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B50169-909C-432C-BF2F-0B36AD24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375" y="6446579"/>
            <a:ext cx="9293226" cy="184666"/>
          </a:xfrm>
        </p:spPr>
        <p:txBody>
          <a:bodyPr/>
          <a:lstStyle/>
          <a:p>
            <a:r>
              <a:rPr lang="en-US"/>
              <a:t>FACULTY OF BUSINESS ADMINISTRATION, UNIVERSITY OF ECONOMICS, PRAGUE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7837BD-FFAD-44E6-BC57-9E9465F3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169" y="6446579"/>
            <a:ext cx="464456" cy="184666"/>
          </a:xfrm>
        </p:spPr>
        <p:txBody>
          <a:bodyPr/>
          <a:lstStyle/>
          <a:p>
            <a:fld id="{41874624-1AE7-487A-AC75-DE2D67D304C0}" type="slidenum">
              <a:rPr lang="cs-CZ" smtClean="0"/>
              <a:t>4</a:t>
            </a:fld>
            <a:endParaRPr lang="cs-CZ"/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5957346A-82B8-4568-B55E-EB7C4BD0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60" b="17166"/>
          <a:stretch/>
        </p:blipFill>
        <p:spPr>
          <a:xfrm>
            <a:off x="2916621" y="1664333"/>
            <a:ext cx="1373571" cy="893830"/>
          </a:xfrm>
          <a:prstGeom prst="rect">
            <a:avLst/>
          </a:prstGeom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B640B2F3-F2CC-4C69-93B4-3464A50EE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741" y="1942213"/>
            <a:ext cx="1905000" cy="6159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7D0DF89-961D-4EBC-BAC5-EBC5F0BC8B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385" b="31549"/>
          <a:stretch/>
        </p:blipFill>
        <p:spPr>
          <a:xfrm>
            <a:off x="2734944" y="2886833"/>
            <a:ext cx="1482331" cy="59390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7577C5-FB08-4B1D-9EBB-82C1C16D38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862" b="22419"/>
          <a:stretch/>
        </p:blipFill>
        <p:spPr>
          <a:xfrm>
            <a:off x="4843953" y="2787146"/>
            <a:ext cx="1375542" cy="766447"/>
          </a:xfrm>
          <a:prstGeom prst="rect">
            <a:avLst/>
          </a:prstGeom>
        </p:spPr>
      </p:pic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E6A74B16-0DC5-4826-8834-AE0C38A1F2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39" t="13480" r="5372" b="15247"/>
          <a:stretch/>
        </p:blipFill>
        <p:spPr>
          <a:xfrm>
            <a:off x="6846173" y="2860002"/>
            <a:ext cx="1292773" cy="62073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B371485-3D26-4BD5-A9BA-9115CEF3E466}"/>
              </a:ext>
            </a:extLst>
          </p:cNvPr>
          <p:cNvSpPr txBox="1"/>
          <p:nvPr/>
        </p:nvSpPr>
        <p:spPr>
          <a:xfrm>
            <a:off x="3603406" y="4060854"/>
            <a:ext cx="5054461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Strategická rada Centra pro rodinné firmy</a:t>
            </a:r>
            <a:endParaRPr lang="en-GB" sz="2200" b="1" dirty="0">
              <a:solidFill>
                <a:srgbClr val="006088"/>
              </a:solidFill>
            </a:endParaRPr>
          </a:p>
        </p:txBody>
      </p:sp>
      <p:pic>
        <p:nvPicPr>
          <p:cNvPr id="1026" name="Picture 2" descr="Beznoska">
            <a:hlinkClick r:id="rId7" tooltip="Beznoska"/>
            <a:extLst>
              <a:ext uri="{FF2B5EF4-FFF2-40B4-BE49-F238E27FC236}">
                <a16:creationId xmlns:a16="http://schemas.microsoft.com/office/drawing/2014/main" id="{B201AE8B-37AB-4497-8224-89C962FDF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68" y="5411851"/>
            <a:ext cx="1689784" cy="3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SGM">
            <a:hlinkClick r:id="rId9" tooltip="CSGM"/>
            <a:extLst>
              <a:ext uri="{FF2B5EF4-FFF2-40B4-BE49-F238E27FC236}">
                <a16:creationId xmlns:a16="http://schemas.microsoft.com/office/drawing/2014/main" id="{6EC308EC-030D-45C8-AAAA-B204EEA7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80" y="4698955"/>
            <a:ext cx="853952" cy="41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eluvis Advisory">
            <a:hlinkClick r:id="rId11" tooltip="Deluvis Advisory"/>
            <a:extLst>
              <a:ext uri="{FF2B5EF4-FFF2-40B4-BE49-F238E27FC236}">
                <a16:creationId xmlns:a16="http://schemas.microsoft.com/office/drawing/2014/main" id="{C65E9738-EC07-478E-AE84-1EAB40543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38" y="4705844"/>
            <a:ext cx="1545821" cy="44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KO-S">
            <a:hlinkClick r:id="rId13" tooltip="LIKO-S"/>
            <a:extLst>
              <a:ext uri="{FF2B5EF4-FFF2-40B4-BE49-F238E27FC236}">
                <a16:creationId xmlns:a16="http://schemas.microsoft.com/office/drawing/2014/main" id="{31442D7A-1D12-41FA-9EF2-70CB53B61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31" y="4716492"/>
            <a:ext cx="1311274" cy="46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NWT">
            <a:hlinkClick r:id="rId15" tooltip="NWT"/>
            <a:extLst>
              <a:ext uri="{FF2B5EF4-FFF2-40B4-BE49-F238E27FC236}">
                <a16:creationId xmlns:a16="http://schemas.microsoft.com/office/drawing/2014/main" id="{B3B87236-59CA-4E64-AFB5-E156EAC43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496" y="4489243"/>
            <a:ext cx="1144348" cy="53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USSPA">
            <a:hlinkClick r:id="rId17" tooltip="USSPA"/>
            <a:extLst>
              <a:ext uri="{FF2B5EF4-FFF2-40B4-BE49-F238E27FC236}">
                <a16:creationId xmlns:a16="http://schemas.microsoft.com/office/drawing/2014/main" id="{689B136B-89CD-4DB7-B017-DC8A23F79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71" y="5345495"/>
            <a:ext cx="1418379" cy="3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Zámek Kinských Žďár nad Sázavou">
            <a:extLst>
              <a:ext uri="{FF2B5EF4-FFF2-40B4-BE49-F238E27FC236}">
                <a16:creationId xmlns:a16="http://schemas.microsoft.com/office/drawing/2014/main" id="{B91FFDFA-8596-4FB7-B2A4-A8BF5CE39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45" y="5183937"/>
            <a:ext cx="960725" cy="74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 descr="Obsah obrázku kreslení&#10;&#10;Popis byl vytvořen automaticky">
            <a:extLst>
              <a:ext uri="{FF2B5EF4-FFF2-40B4-BE49-F238E27FC236}">
                <a16:creationId xmlns:a16="http://schemas.microsoft.com/office/drawing/2014/main" id="{88C4E787-52C8-423E-8A18-D6235A6E1A0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41510" y="1796323"/>
            <a:ext cx="1506870" cy="7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C3C89-5FFD-4219-A5DA-98F127D0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Curriculum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FFB206-A7C0-4302-9DBF-805B67DD5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675578"/>
            <a:ext cx="11373509" cy="4679951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6088"/>
                </a:solidFill>
              </a:rPr>
              <a:t>Povinné kurzy (</a:t>
            </a:r>
            <a:r>
              <a:rPr lang="en-GB" b="1" dirty="0">
                <a:solidFill>
                  <a:srgbClr val="006088"/>
                </a:solidFill>
              </a:rPr>
              <a:t>18 ECTS):</a:t>
            </a:r>
          </a:p>
          <a:p>
            <a:r>
              <a:rPr lang="en-GB" dirty="0"/>
              <a:t>3SG712</a:t>
            </a:r>
            <a:r>
              <a:rPr lang="cs-CZ" dirty="0"/>
              <a:t>/812</a:t>
            </a:r>
            <a:r>
              <a:rPr lang="en-GB" dirty="0"/>
              <a:t> – </a:t>
            </a:r>
            <a:r>
              <a:rPr lang="cs-CZ" dirty="0"/>
              <a:t>Strategie růstu</a:t>
            </a:r>
            <a:r>
              <a:rPr lang="en-GB" dirty="0"/>
              <a:t> – 6 ECTS</a:t>
            </a:r>
          </a:p>
          <a:p>
            <a:r>
              <a:rPr lang="cs-CZ" dirty="0"/>
              <a:t>3SG556/551 – Design </a:t>
            </a:r>
            <a:r>
              <a:rPr lang="cs-CZ" dirty="0" err="1"/>
              <a:t>thinking</a:t>
            </a:r>
            <a:r>
              <a:rPr lang="cs-CZ" dirty="0"/>
              <a:t> a antropologie ve strategii – 6 ECTS</a:t>
            </a:r>
            <a:endParaRPr lang="en-GB" dirty="0"/>
          </a:p>
          <a:p>
            <a:r>
              <a:rPr lang="en-GB" dirty="0"/>
              <a:t>3SG830/</a:t>
            </a:r>
            <a:r>
              <a:rPr lang="cs-CZ" dirty="0"/>
              <a:t>835</a:t>
            </a:r>
            <a:r>
              <a:rPr lang="en-GB" dirty="0"/>
              <a:t> – </a:t>
            </a:r>
            <a:r>
              <a:rPr lang="cs-CZ" dirty="0" smtClean="0"/>
              <a:t>Strategie v rodinných firmách</a:t>
            </a:r>
            <a:r>
              <a:rPr lang="en-GB" dirty="0" smtClean="0"/>
              <a:t> </a:t>
            </a:r>
            <a:r>
              <a:rPr lang="en-GB" dirty="0"/>
              <a:t>– 6 ECTS</a:t>
            </a:r>
            <a:r>
              <a:rPr lang="cs-CZ" dirty="0"/>
              <a:t> (ve spolupráci s partnery Centra pro rodinné firmy)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cs-CZ" b="1" dirty="0">
                <a:solidFill>
                  <a:srgbClr val="006088"/>
                </a:solidFill>
              </a:rPr>
              <a:t>Volitelné kurzy </a:t>
            </a:r>
            <a:r>
              <a:rPr lang="en-GB" b="1" dirty="0">
                <a:solidFill>
                  <a:srgbClr val="006088"/>
                </a:solidFill>
              </a:rPr>
              <a:t>(min. 12 ECTS):</a:t>
            </a:r>
          </a:p>
          <a:p>
            <a:r>
              <a:rPr lang="en-GB" dirty="0"/>
              <a:t>3SG417 – </a:t>
            </a:r>
            <a:r>
              <a:rPr lang="cs-CZ" dirty="0"/>
              <a:t>Kritické myšlení ve futurologii </a:t>
            </a:r>
            <a:r>
              <a:rPr lang="en-GB" dirty="0"/>
              <a:t>– 3 ECTS</a:t>
            </a:r>
          </a:p>
          <a:p>
            <a:r>
              <a:rPr lang="en-GB" dirty="0"/>
              <a:t>3SG8</a:t>
            </a:r>
            <a:r>
              <a:rPr lang="cs-CZ" dirty="0"/>
              <a:t>23</a:t>
            </a:r>
            <a:r>
              <a:rPr lang="en-GB" dirty="0"/>
              <a:t> – </a:t>
            </a:r>
            <a:r>
              <a:rPr lang="cs-CZ" dirty="0"/>
              <a:t>Hodnota podniku – 6 ECTS                            (a partneři Centra restrukturalizace)</a:t>
            </a:r>
            <a:endParaRPr lang="en-GB" dirty="0"/>
          </a:p>
          <a:p>
            <a:r>
              <a:rPr lang="en-GB" dirty="0"/>
              <a:t>3SG</a:t>
            </a:r>
            <a:r>
              <a:rPr lang="cs-CZ" dirty="0"/>
              <a:t>840/845 </a:t>
            </a:r>
            <a:r>
              <a:rPr lang="en-GB" dirty="0"/>
              <a:t>– </a:t>
            </a:r>
            <a:r>
              <a:rPr lang="cs-CZ" dirty="0" smtClean="0"/>
              <a:t>Rozvoj komunikačních dovedností </a:t>
            </a:r>
            <a:r>
              <a:rPr lang="cs-CZ" dirty="0"/>
              <a:t>– 3 ECTS</a:t>
            </a:r>
            <a:endParaRPr lang="en-GB" dirty="0"/>
          </a:p>
          <a:p>
            <a:r>
              <a:rPr lang="cs-CZ" dirty="0"/>
              <a:t>3SG846</a:t>
            </a:r>
            <a:r>
              <a:rPr lang="en-GB" dirty="0"/>
              <a:t> – </a:t>
            </a:r>
            <a:r>
              <a:rPr lang="cs-CZ" dirty="0"/>
              <a:t>Data </a:t>
            </a:r>
            <a:r>
              <a:rPr lang="cs-CZ" dirty="0" err="1"/>
              <a:t>strategy</a:t>
            </a:r>
            <a:r>
              <a:rPr lang="cs-CZ" dirty="0"/>
              <a:t> – 3ECTS</a:t>
            </a:r>
            <a:endParaRPr lang="en-GB" dirty="0"/>
          </a:p>
          <a:p>
            <a:r>
              <a:rPr lang="cs-CZ" dirty="0"/>
              <a:t>3SG847</a:t>
            </a:r>
            <a:r>
              <a:rPr lang="en-GB" dirty="0"/>
              <a:t> – </a:t>
            </a:r>
            <a:r>
              <a:rPr lang="cs-CZ" dirty="0"/>
              <a:t>Green and </a:t>
            </a:r>
            <a:r>
              <a:rPr lang="cs-CZ" dirty="0" err="1"/>
              <a:t>sustainable</a:t>
            </a:r>
            <a:r>
              <a:rPr lang="cs-CZ" dirty="0"/>
              <a:t> </a:t>
            </a:r>
            <a:r>
              <a:rPr lang="cs-CZ" dirty="0" err="1"/>
              <a:t>ecosystems</a:t>
            </a:r>
            <a:r>
              <a:rPr lang="cs-CZ" dirty="0"/>
              <a:t> – 3 ECTS</a:t>
            </a:r>
          </a:p>
          <a:p>
            <a:r>
              <a:rPr lang="cs-CZ" dirty="0"/>
              <a:t>3SG848 – From learning to </a:t>
            </a:r>
            <a:r>
              <a:rPr lang="cs-CZ" dirty="0" err="1"/>
              <a:t>machine</a:t>
            </a:r>
            <a:r>
              <a:rPr lang="cs-CZ" dirty="0"/>
              <a:t> learning / </a:t>
            </a:r>
            <a:r>
              <a:rPr lang="cs-CZ" dirty="0" err="1"/>
              <a:t>organizational</a:t>
            </a:r>
            <a:r>
              <a:rPr lang="cs-CZ" dirty="0"/>
              <a:t> learning – 3 ECTS</a:t>
            </a:r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F8090A-DD0B-4883-B3EF-AC120B8D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UNIVERSITY OF ECONOMICS, PRAGUE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969C00-D2DC-4DDF-A6AA-E2A082E5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5</a:t>
            </a:fld>
            <a:endParaRPr lang="cs-CZ"/>
          </a:p>
        </p:txBody>
      </p:sp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81394A46-284D-44AA-8177-C648D5417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60" b="17166"/>
          <a:stretch/>
        </p:blipFill>
        <p:spPr>
          <a:xfrm>
            <a:off x="5423339" y="1876097"/>
            <a:ext cx="599944" cy="390404"/>
          </a:xfrm>
          <a:prstGeom prst="rect">
            <a:avLst/>
          </a:prstGeom>
        </p:spPr>
      </p:pic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739F17B1-233D-4369-BC58-499293767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045" y="2337445"/>
            <a:ext cx="902047" cy="291662"/>
          </a:xfrm>
          <a:prstGeom prst="rect">
            <a:avLst/>
          </a:prstGeom>
        </p:spPr>
      </p:pic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6B0BF491-E29B-4C4E-85A5-3135BE4AC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60" b="17166"/>
          <a:stretch/>
        </p:blipFill>
        <p:spPr>
          <a:xfrm>
            <a:off x="4450234" y="5198904"/>
            <a:ext cx="599944" cy="390404"/>
          </a:xfrm>
          <a:prstGeom prst="rect">
            <a:avLst/>
          </a:prstGeom>
        </p:spPr>
      </p:pic>
      <p:pic>
        <p:nvPicPr>
          <p:cNvPr id="12" name="Picture 2" descr="https://encrypted-tbn0.gstatic.com/images?q=tbn%3AANd9GcT-virjDlw4kJbzXt7y7aruKjdFkljcBs97yUcGa6ZHDZIXkZ5Z&amp;usqp=CAU">
            <a:extLst>
              <a:ext uri="{FF2B5EF4-FFF2-40B4-BE49-F238E27FC236}">
                <a16:creationId xmlns:a16="http://schemas.microsoft.com/office/drawing/2014/main" id="{79E79EE2-591E-4988-BB60-EE8E144E8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7" b="27162"/>
          <a:stretch/>
        </p:blipFill>
        <p:spPr bwMode="auto">
          <a:xfrm>
            <a:off x="4798657" y="4166854"/>
            <a:ext cx="1023823" cy="4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 descr="Obsah obrázku kreslení&#10;&#10;Popis byl vytvořen automaticky">
            <a:extLst>
              <a:ext uri="{FF2B5EF4-FFF2-40B4-BE49-F238E27FC236}">
                <a16:creationId xmlns:a16="http://schemas.microsoft.com/office/drawing/2014/main" id="{D094CC83-884C-4FF3-9FE2-2590CAFF68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79" t="25080" r="10689" b="25572"/>
          <a:stretch/>
        </p:blipFill>
        <p:spPr>
          <a:xfrm>
            <a:off x="6096000" y="3864252"/>
            <a:ext cx="902047" cy="302602"/>
          </a:xfrm>
          <a:prstGeom prst="rect">
            <a:avLst/>
          </a:prstGeom>
        </p:spPr>
      </p:pic>
      <p:pic>
        <p:nvPicPr>
          <p:cNvPr id="15" name="Obrázek 14" descr="Obsah obrázku kreslení&#10;&#10;Popis byl vytvořen automaticky">
            <a:extLst>
              <a:ext uri="{FF2B5EF4-FFF2-40B4-BE49-F238E27FC236}">
                <a16:creationId xmlns:a16="http://schemas.microsoft.com/office/drawing/2014/main" id="{FDA60F61-1353-472A-A207-5B123D6FD5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79" t="25080" r="10689" b="25572"/>
          <a:stretch/>
        </p:blipFill>
        <p:spPr>
          <a:xfrm>
            <a:off x="7669081" y="4595219"/>
            <a:ext cx="902047" cy="302602"/>
          </a:xfrm>
          <a:prstGeom prst="rect">
            <a:avLst/>
          </a:prstGeom>
        </p:spPr>
      </p:pic>
      <p:pic>
        <p:nvPicPr>
          <p:cNvPr id="16" name="Obrázek 15" descr="Obsah obrázku kreslení&#10;&#10;Popis byl vytvořen automaticky">
            <a:extLst>
              <a:ext uri="{FF2B5EF4-FFF2-40B4-BE49-F238E27FC236}">
                <a16:creationId xmlns:a16="http://schemas.microsoft.com/office/drawing/2014/main" id="{E91E8D4D-96A4-408B-A4A4-F3E3315863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79" t="25080" r="10689" b="25572"/>
          <a:stretch/>
        </p:blipFill>
        <p:spPr>
          <a:xfrm>
            <a:off x="9049789" y="5695823"/>
            <a:ext cx="902047" cy="3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BCDC46-6037-450C-BA1E-6DC1351C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cs-CZ" dirty="0"/>
              <a:t>Strategie růstu</a:t>
            </a:r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9A8261-609A-4C85-8E43-9EA9A650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375" y="7019714"/>
            <a:ext cx="9293226" cy="184666"/>
          </a:xfrm>
        </p:spPr>
        <p:txBody>
          <a:bodyPr/>
          <a:lstStyle/>
          <a:p>
            <a:r>
              <a:rPr lang="en-GB" dirty="0"/>
              <a:t>FACULTY OF BUSINESS ADMINISTRATION, UNIVERSITY OF ECONOMICS, PRAGUE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C49478-365D-40C3-91F7-1179BFDE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169" y="7019714"/>
            <a:ext cx="464456" cy="184666"/>
          </a:xfrm>
        </p:spPr>
        <p:txBody>
          <a:bodyPr/>
          <a:lstStyle/>
          <a:p>
            <a:fld id="{41874624-1AE7-487A-AC75-DE2D67D304C0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226061E-B739-4177-9A72-400D1A53A10B}"/>
              </a:ext>
            </a:extLst>
          </p:cNvPr>
          <p:cNvSpPr/>
          <p:nvPr/>
        </p:nvSpPr>
        <p:spPr>
          <a:xfrm>
            <a:off x="587375" y="1532756"/>
            <a:ext cx="110791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Cílem kurzu je představit a diskutovat perspektivy růstu organizace. S využitím praktických příkladů získají studenti přehled, znalosti a know-how, jak podpořit homogenní nebo heterogenní růst organizace a tím i růst její hodnoty pro stakeholdery v dlouhodobém horizontu. Budou představeny způsoby jak nastartovat, řídit a hlavně pak udržet růst s využitím svých vlastních schopností a kompetencí v rámci stávajících trhů nebo možnosti expanze do jiných tržních segmentů ať již v národním nebo mezinárodním měřítku. </a:t>
            </a:r>
            <a:br>
              <a:rPr lang="cs-CZ" sz="16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Kurz učí studenty řídit a realizovat klasický konzultační projekt od sestavení nabídky pro klienta až po finální řešení daného problému.</a:t>
            </a:r>
            <a:endParaRPr lang="en-GB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601C56C-9D33-415D-AD32-6C9AC9E52EF0}"/>
              </a:ext>
            </a:extLst>
          </p:cNvPr>
          <p:cNvSpPr txBox="1"/>
          <p:nvPr/>
        </p:nvSpPr>
        <p:spPr>
          <a:xfrm>
            <a:off x="670035" y="3633611"/>
            <a:ext cx="291586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Klíčové elementy kurzu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583A865-0F97-468E-AC3C-0138916B49DF}"/>
              </a:ext>
            </a:extLst>
          </p:cNvPr>
          <p:cNvSpPr txBox="1"/>
          <p:nvPr/>
        </p:nvSpPr>
        <p:spPr>
          <a:xfrm>
            <a:off x="670035" y="4117221"/>
            <a:ext cx="9643858" cy="24160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Reálný týmový projekt společně vedený a mentorovaný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korporátním partnerem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Reálná zpětná vazba od klienta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Blue ocean simulation game</a:t>
            </a: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Žádný test nebo ústní zkouška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Lekce a workshopy realizované akademiky i zástupci korporátních partnerů</a:t>
            </a:r>
          </a:p>
          <a:p>
            <a:pPr marL="342900" indent="-3429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Mentoring ze strany firemních partnerů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Image result for stratX&quot;">
            <a:hlinkClick r:id="rId2"/>
            <a:extLst>
              <a:ext uri="{FF2B5EF4-FFF2-40B4-BE49-F238E27FC236}">
                <a16:creationId xmlns:a16="http://schemas.microsoft.com/office/drawing/2014/main" id="{1058BD6A-ACBD-4909-9203-F3FF248A3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29" y="4865818"/>
            <a:ext cx="1276185" cy="4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7AC5B939-9E57-47A3-B6FC-528A4C6309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60" b="17166"/>
          <a:stretch/>
        </p:blipFill>
        <p:spPr>
          <a:xfrm>
            <a:off x="7510149" y="46136"/>
            <a:ext cx="1373571" cy="8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BCDC46-6037-450C-BA1E-6DC1351C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cs-CZ" dirty="0"/>
              <a:t>Strategie růstu</a:t>
            </a:r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9A8261-609A-4C85-8E43-9EA9A650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375" y="6446579"/>
            <a:ext cx="9293226" cy="184666"/>
          </a:xfrm>
        </p:spPr>
        <p:txBody>
          <a:bodyPr/>
          <a:lstStyle/>
          <a:p>
            <a:r>
              <a:rPr lang="en-GB" dirty="0"/>
              <a:t>FACULTY OF BUSINESS ADMINISTRATION, UNIVERSITY OF ECONOMICS, PRAGUE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C49478-365D-40C3-91F7-1179BFDE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169" y="6446579"/>
            <a:ext cx="464456" cy="184666"/>
          </a:xfrm>
        </p:spPr>
        <p:txBody>
          <a:bodyPr/>
          <a:lstStyle/>
          <a:p>
            <a:fld id="{41874624-1AE7-487A-AC75-DE2D67D304C0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601C56C-9D33-415D-AD32-6C9AC9E52EF0}"/>
              </a:ext>
            </a:extLst>
          </p:cNvPr>
          <p:cNvSpPr txBox="1"/>
          <p:nvPr/>
        </p:nvSpPr>
        <p:spPr>
          <a:xfrm>
            <a:off x="581057" y="1567959"/>
            <a:ext cx="117820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Vyučující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pic>
        <p:nvPicPr>
          <p:cNvPr id="9" name="Obrázek 8" descr="Obsah obrázku osoba, budova, muž, exteriér&#10;&#10;Popis byl vytvořen automaticky">
            <a:extLst>
              <a:ext uri="{FF2B5EF4-FFF2-40B4-BE49-F238E27FC236}">
                <a16:creationId xmlns:a16="http://schemas.microsoft.com/office/drawing/2014/main" id="{BDB2AC8C-4DC1-43E8-AADB-ED0D0B625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55" y="1868626"/>
            <a:ext cx="1123184" cy="1123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 descr="Obsah obrázku osoba, muž, oblek, oblečení&#10;&#10;Popis byl vytvořen automaticky">
            <a:extLst>
              <a:ext uri="{FF2B5EF4-FFF2-40B4-BE49-F238E27FC236}">
                <a16:creationId xmlns:a16="http://schemas.microsoft.com/office/drawing/2014/main" id="{C96AF539-0FD0-49B4-BA0D-45E997B7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82" y="4934444"/>
            <a:ext cx="1048223" cy="1048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 descr="Obsah obrázku osoba, budova, exteriér, muž&#10;&#10;Popis byl vytvořen automaticky">
            <a:extLst>
              <a:ext uri="{FF2B5EF4-FFF2-40B4-BE49-F238E27FC236}">
                <a16:creationId xmlns:a16="http://schemas.microsoft.com/office/drawing/2014/main" id="{09E7E4BD-9F9F-4B75-9BC2-8F179FAB0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55" y="3505946"/>
            <a:ext cx="1060122" cy="1060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0209716-2B4F-443E-8381-0CE51F98A722}"/>
              </a:ext>
            </a:extLst>
          </p:cNvPr>
          <p:cNvSpPr txBox="1"/>
          <p:nvPr/>
        </p:nvSpPr>
        <p:spPr>
          <a:xfrm>
            <a:off x="581057" y="3054679"/>
            <a:ext cx="21953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Ladislav Tyll, MBA., Ph.D.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7FCDD4E-F219-4206-95F6-28E6F56B9859}"/>
              </a:ext>
            </a:extLst>
          </p:cNvPr>
          <p:cNvSpPr txBox="1"/>
          <p:nvPr/>
        </p:nvSpPr>
        <p:spPr>
          <a:xfrm>
            <a:off x="709830" y="4551802"/>
            <a:ext cx="173695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Mohit Srivastava, Ph.D.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3020A44-1310-4B95-961F-C3C0433BCB61}"/>
              </a:ext>
            </a:extLst>
          </p:cNvPr>
          <p:cNvSpPr txBox="1"/>
          <p:nvPr/>
        </p:nvSpPr>
        <p:spPr>
          <a:xfrm>
            <a:off x="669927" y="6047195"/>
            <a:ext cx="173778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Martin Jurek, Ph.D.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3406FFD-9DAC-4667-8B80-34877660EB21}"/>
              </a:ext>
            </a:extLst>
          </p:cNvPr>
          <p:cNvSpPr txBox="1"/>
          <p:nvPr/>
        </p:nvSpPr>
        <p:spPr>
          <a:xfrm>
            <a:off x="5113098" y="1625490"/>
            <a:ext cx="225702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Nedávné projekty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pic>
        <p:nvPicPr>
          <p:cNvPr id="1026" name="Picture 2" descr="Image result for mejzlik industries&quot;">
            <a:hlinkClick r:id="rId5"/>
            <a:extLst>
              <a:ext uri="{FF2B5EF4-FFF2-40B4-BE49-F238E27FC236}">
                <a16:creationId xmlns:a16="http://schemas.microsoft.com/office/drawing/2014/main" id="{4B3BD193-307F-40FC-B377-727B4FE71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4" b="32338"/>
          <a:stretch/>
        </p:blipFill>
        <p:spPr bwMode="auto">
          <a:xfrm>
            <a:off x="5240815" y="1993888"/>
            <a:ext cx="1475190" cy="68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CE9AA506-C714-46B3-A9FB-574E40CB8F46}"/>
              </a:ext>
            </a:extLst>
          </p:cNvPr>
          <p:cNvSpPr txBox="1"/>
          <p:nvPr/>
        </p:nvSpPr>
        <p:spPr>
          <a:xfrm>
            <a:off x="5118662" y="2679227"/>
            <a:ext cx="168796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Clr>
                <a:schemeClr val="bg2"/>
              </a:buClr>
            </a:pPr>
            <a:r>
              <a:rPr lang="en-GB" sz="1400" dirty="0"/>
              <a:t>International</a:t>
            </a:r>
            <a:r>
              <a:rPr lang="en-GB" sz="1400" b="1" dirty="0"/>
              <a:t> </a:t>
            </a:r>
            <a:r>
              <a:rPr lang="en-GB" sz="1400" dirty="0"/>
              <a:t>growth </a:t>
            </a:r>
          </a:p>
          <a:p>
            <a:pPr algn="ctr">
              <a:buClr>
                <a:schemeClr val="bg2"/>
              </a:buClr>
            </a:pPr>
            <a:r>
              <a:rPr lang="en-GB" sz="1400" dirty="0"/>
              <a:t>of a propeller producer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Obrázek 19" descr="Obsah obrázku černá, kreslení&#10;&#10;Popis byl vytvořen automaticky">
            <a:extLst>
              <a:ext uri="{FF2B5EF4-FFF2-40B4-BE49-F238E27FC236}">
                <a16:creationId xmlns:a16="http://schemas.microsoft.com/office/drawing/2014/main" id="{AE07D685-CF30-4982-9B70-624145C4FB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71" t="34547" r="7132" b="36974"/>
          <a:stretch/>
        </p:blipFill>
        <p:spPr>
          <a:xfrm>
            <a:off x="9818513" y="2143795"/>
            <a:ext cx="1291163" cy="438816"/>
          </a:xfrm>
          <a:prstGeom prst="rect">
            <a:avLst/>
          </a:prstGeom>
        </p:spPr>
      </p:pic>
      <p:pic>
        <p:nvPicPr>
          <p:cNvPr id="22" name="Obrázek 21" descr="Obsah obrázku podepsat, zastavit, vsedě, autobus&#10;&#10;Popis byl vytvořen automaticky">
            <a:extLst>
              <a:ext uri="{FF2B5EF4-FFF2-40B4-BE49-F238E27FC236}">
                <a16:creationId xmlns:a16="http://schemas.microsoft.com/office/drawing/2014/main" id="{57549EB2-D065-46F1-A09A-94BCC797E47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2925" y="4751419"/>
            <a:ext cx="534712" cy="534712"/>
          </a:xfrm>
          <a:prstGeom prst="rect">
            <a:avLst/>
          </a:prstGeom>
        </p:spPr>
      </p:pic>
      <p:pic>
        <p:nvPicPr>
          <p:cNvPr id="1028" name="Picture 4" descr="Image result for behavio logo&quot;">
            <a:hlinkClick r:id="rId9"/>
            <a:extLst>
              <a:ext uri="{FF2B5EF4-FFF2-40B4-BE49-F238E27FC236}">
                <a16:creationId xmlns:a16="http://schemas.microsoft.com/office/drawing/2014/main" id="{197D0685-F9D7-4684-91C7-939DD02C2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29" b="31981"/>
          <a:stretch/>
        </p:blipFill>
        <p:spPr bwMode="auto">
          <a:xfrm>
            <a:off x="7147736" y="3505946"/>
            <a:ext cx="2143125" cy="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A62FFFD9-0DE8-4A7A-ABD2-D5641330CFD9}"/>
              </a:ext>
            </a:extLst>
          </p:cNvPr>
          <p:cNvSpPr txBox="1"/>
          <p:nvPr/>
        </p:nvSpPr>
        <p:spPr>
          <a:xfrm>
            <a:off x="9700960" y="2697395"/>
            <a:ext cx="1607811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Clr>
                <a:schemeClr val="bg2"/>
              </a:buClr>
            </a:pPr>
            <a:r>
              <a:rPr lang="cs-CZ" sz="1400" dirty="0"/>
              <a:t>Expanze </a:t>
            </a:r>
            <a:r>
              <a:rPr lang="en-GB" sz="1400" dirty="0"/>
              <a:t>on-line</a:t>
            </a:r>
          </a:p>
          <a:p>
            <a:pPr algn="ctr">
              <a:buClr>
                <a:schemeClr val="bg2"/>
              </a:buClr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fashion search engine</a:t>
            </a:r>
          </a:p>
          <a:p>
            <a:pPr algn="ctr">
              <a:buClr>
                <a:schemeClr val="bg2"/>
              </a:buClr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LATAM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0D46FA7-82B6-4AE3-A7EE-C9876FCA0D20}"/>
              </a:ext>
            </a:extLst>
          </p:cNvPr>
          <p:cNvSpPr txBox="1"/>
          <p:nvPr/>
        </p:nvSpPr>
        <p:spPr>
          <a:xfrm>
            <a:off x="7130165" y="5348248"/>
            <a:ext cx="2096728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Clr>
                <a:schemeClr val="bg2"/>
              </a:buClr>
            </a:pPr>
            <a:r>
              <a:rPr lang="cs-CZ" sz="1400" dirty="0"/>
              <a:t>Mezinárodní strategie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firmy</a:t>
            </a:r>
          </a:p>
          <a:p>
            <a:pPr algn="ctr">
              <a:buClr>
                <a:schemeClr val="bg2"/>
              </a:buClr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nabízející aplikaci pro inkaso</a:t>
            </a:r>
            <a:b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pohledávek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696DCC14-E25F-4960-9E68-92DD981D4F50}"/>
              </a:ext>
            </a:extLst>
          </p:cNvPr>
          <p:cNvSpPr txBox="1"/>
          <p:nvPr/>
        </p:nvSpPr>
        <p:spPr>
          <a:xfrm>
            <a:off x="7137472" y="4028770"/>
            <a:ext cx="211917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Clr>
                <a:schemeClr val="bg2"/>
              </a:buClr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Návrh mezinárodní strategie</a:t>
            </a:r>
            <a:b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technologického start-upu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Obrázek 27" descr="Obsah obrázku kreslení&#10;&#10;Popis byl vytvořen automaticky">
            <a:extLst>
              <a:ext uri="{FF2B5EF4-FFF2-40B4-BE49-F238E27FC236}">
                <a16:creationId xmlns:a16="http://schemas.microsoft.com/office/drawing/2014/main" id="{815204C6-E9E7-4B58-8729-6AFE748E85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5680" y="2143795"/>
            <a:ext cx="1207608" cy="465100"/>
          </a:xfrm>
          <a:prstGeom prst="rect">
            <a:avLst/>
          </a:prstGeom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443ED625-9189-473E-A710-997B4A8F0445}"/>
              </a:ext>
            </a:extLst>
          </p:cNvPr>
          <p:cNvSpPr txBox="1"/>
          <p:nvPr/>
        </p:nvSpPr>
        <p:spPr>
          <a:xfrm>
            <a:off x="7248798" y="2652878"/>
            <a:ext cx="2021387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Clr>
                <a:schemeClr val="bg2"/>
              </a:buClr>
            </a:pPr>
            <a:r>
              <a:rPr lang="en-GB" sz="1400" dirty="0" err="1"/>
              <a:t>mBank</a:t>
            </a:r>
            <a:r>
              <a:rPr lang="en-GB" sz="1400" dirty="0"/>
              <a:t> – </a:t>
            </a:r>
            <a:r>
              <a:rPr lang="cs-CZ" sz="1400" dirty="0"/>
              <a:t>implementace </a:t>
            </a:r>
            <a:br>
              <a:rPr lang="cs-CZ" sz="1400" dirty="0"/>
            </a:br>
            <a:r>
              <a:rPr lang="cs-CZ" sz="1400" dirty="0"/>
              <a:t>digitální strategie zajištující</a:t>
            </a:r>
            <a:br>
              <a:rPr lang="cs-CZ" sz="1400" dirty="0"/>
            </a:br>
            <a:r>
              <a:rPr lang="cs-CZ" sz="1400" dirty="0"/>
              <a:t>firemní růst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6781FDED-2DEE-49B0-BC28-0C9DD108042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8490" b="28730"/>
          <a:stretch/>
        </p:blipFill>
        <p:spPr>
          <a:xfrm>
            <a:off x="9739595" y="3429000"/>
            <a:ext cx="1397922" cy="598036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7AFE2503-EDFB-4D77-8AC3-FC56D27D0A8F}"/>
              </a:ext>
            </a:extLst>
          </p:cNvPr>
          <p:cNvSpPr txBox="1"/>
          <p:nvPr/>
        </p:nvSpPr>
        <p:spPr>
          <a:xfrm>
            <a:off x="9560693" y="4051748"/>
            <a:ext cx="188712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Clr>
                <a:schemeClr val="bg2"/>
              </a:buClr>
            </a:pPr>
            <a:r>
              <a:rPr lang="en-GB" sz="1400" dirty="0"/>
              <a:t>Designing CSR </a:t>
            </a:r>
            <a:r>
              <a:rPr lang="cs-CZ" sz="1400" dirty="0"/>
              <a:t>strategie</a:t>
            </a:r>
            <a:r>
              <a:rPr lang="en-GB" sz="1400" dirty="0"/>
              <a:t>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buClr>
                <a:schemeClr val="bg2"/>
              </a:buClr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developerské společnosti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iprice logo - The Online Citizen">
            <a:extLst>
              <a:ext uri="{FF2B5EF4-FFF2-40B4-BE49-F238E27FC236}">
                <a16:creationId xmlns:a16="http://schemas.microsoft.com/office/drawing/2014/main" id="{A5E3772A-458B-45CC-9078-F23D47EE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66" y="3317022"/>
            <a:ext cx="1589052" cy="79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7F63EBF-44FC-49A2-B367-8B85544F57BD}"/>
              </a:ext>
            </a:extLst>
          </p:cNvPr>
          <p:cNvSpPr txBox="1"/>
          <p:nvPr/>
        </p:nvSpPr>
        <p:spPr>
          <a:xfrm>
            <a:off x="5113098" y="4018100"/>
            <a:ext cx="1594987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bg2"/>
              </a:buClr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Firemní expanze </a:t>
            </a:r>
            <a:b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malajsijského</a:t>
            </a:r>
            <a:b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cenového srovnávače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Obrázek 7" descr="Obsah obrázku osoba, muž, interiér, oblečení&#10;&#10;Popis byl vytvořen automaticky">
            <a:extLst>
              <a:ext uri="{FF2B5EF4-FFF2-40B4-BE49-F238E27FC236}">
                <a16:creationId xmlns:a16="http://schemas.microsoft.com/office/drawing/2014/main" id="{EE18F5F5-5EE6-44C8-973E-42D98870D7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65042" y="1831369"/>
            <a:ext cx="1123183" cy="1123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8F2E4262-9635-445B-BB77-4452D38E608E}"/>
              </a:ext>
            </a:extLst>
          </p:cNvPr>
          <p:cNvSpPr txBox="1"/>
          <p:nvPr/>
        </p:nvSpPr>
        <p:spPr>
          <a:xfrm>
            <a:off x="2819478" y="3036425"/>
            <a:ext cx="1823640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Clr>
                <a:schemeClr val="bg2"/>
              </a:buClr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Pavel Svozil</a:t>
            </a:r>
          </a:p>
          <a:p>
            <a:pPr algn="ctr">
              <a:buClr>
                <a:schemeClr val="bg2"/>
              </a:buClr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PwC </a:t>
            </a:r>
            <a:b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Consulting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" name="Obrázek 29" descr="Obsah obrázku kreslení&#10;&#10;Popis byl vytvořen automaticky">
            <a:extLst>
              <a:ext uri="{FF2B5EF4-FFF2-40B4-BE49-F238E27FC236}">
                <a16:creationId xmlns:a16="http://schemas.microsoft.com/office/drawing/2014/main" id="{17D27703-5EEF-4FFC-94E7-45BF5A58AEF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7760" b="17166"/>
          <a:stretch/>
        </p:blipFill>
        <p:spPr>
          <a:xfrm>
            <a:off x="7510149" y="46136"/>
            <a:ext cx="1373571" cy="8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Nadpis 1"/>
          <p:cNvSpPr txBox="1">
            <a:spLocks noGrp="1"/>
          </p:cNvSpPr>
          <p:nvPr>
            <p:ph type="title"/>
          </p:nvPr>
        </p:nvSpPr>
        <p:spPr>
          <a:xfrm>
            <a:off x="587375" y="845863"/>
            <a:ext cx="11017250" cy="443199"/>
          </a:xfrm>
          <a:prstGeom prst="rect">
            <a:avLst/>
          </a:prstGeom>
        </p:spPr>
        <p:txBody>
          <a:bodyPr/>
          <a:lstStyle>
            <a:lvl1pPr defTabSz="886968">
              <a:defRPr sz="3104"/>
            </a:lvl1pPr>
          </a:lstStyle>
          <a:p>
            <a:r>
              <a:rPr dirty="0"/>
              <a:t>Design Thinking </a:t>
            </a:r>
            <a:r>
              <a:rPr lang="cs-CZ" dirty="0"/>
              <a:t>a antropologie ve strategii</a:t>
            </a:r>
            <a:endParaRPr dirty="0"/>
          </a:p>
        </p:txBody>
      </p:sp>
      <p:sp>
        <p:nvSpPr>
          <p:cNvPr id="293" name="Zástupný symbol pro číslo snímku 4"/>
          <p:cNvSpPr txBox="1">
            <a:spLocks noGrp="1"/>
          </p:cNvSpPr>
          <p:nvPr>
            <p:ph type="sldNum" sz="quarter" idx="2"/>
          </p:nvPr>
        </p:nvSpPr>
        <p:spPr>
          <a:xfrm>
            <a:off x="11439524" y="6450011"/>
            <a:ext cx="16510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+mn-lt"/>
                <a:ea typeface="+mn-ea"/>
                <a:cs typeface="+mn-cs"/>
                <a:sym typeface="Corbe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cs-CZ" smtClean="0"/>
              <a:pPr/>
              <a:t>8</a:t>
            </a:fld>
            <a:endParaRPr/>
          </a:p>
        </p:txBody>
      </p:sp>
      <p:sp>
        <p:nvSpPr>
          <p:cNvPr id="294" name="Obdélník 5"/>
          <p:cNvSpPr txBox="1"/>
          <p:nvPr/>
        </p:nvSpPr>
        <p:spPr>
          <a:xfrm>
            <a:off x="633094" y="1443841"/>
            <a:ext cx="10925810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/>
              <a:t>Ekonomické, inženýrské a psychologické přístupy ke strategii představují pro konzultanty klíčová východiska. Ve snaze nabídnout jasné a jednoduché návody, zjednodušují svět způsobem, kde kulturní kontext a historická změna nemají své místo. Komplexitu nahrazuje jednoduchost a využitelnost. Nicméně, jak říká Philip </a:t>
            </a:r>
            <a:r>
              <a:rPr lang="cs-CZ" err="1"/>
              <a:t>Starck</a:t>
            </a:r>
            <a:r>
              <a:rPr lang="cs-CZ"/>
              <a:t>: "Dobrý design nikdy nevytvoříte, pokud budete myslet jen na design; ale výhradně tehdy, vezmete-li v potaz život, sex, tělo, pot”. Zkušenosti nejúspěšnějších společností, projektů a startupů jasně ukazují, že právě tyto neuspořádané, těžko kvantifikovatelné kulturní a historické součásti společenského života představují nejvýznamnější příležitosti pro úspěšné rozhodování, plánování a inovace.</a:t>
            </a:r>
          </a:p>
          <a:p>
            <a:r>
              <a:rPr lang="cs-CZ"/>
              <a:t>Kurz využívá poznatky ekonomů, inženýrů a psychologů a jejich přístupů, které za pomoci antropologického myšlení a etnografických metod posouvá daleko za jejich původní hranice. Průsečíkem antropologie, designu a trhu se stala etnografická metoda zúčastněného pozorování. Tato intenzivní metoda živená antropologickým myšlením nabízí vynikající příležitost k učení, poznávání a empatii. Zatímco etnografie představuje nezbytný nástroj k promýšlení smysluplného a zodpovědného designu, design nabízí technologii ke změně budoucnosti.</a:t>
            </a:r>
          </a:p>
        </p:txBody>
      </p:sp>
      <p:sp>
        <p:nvSpPr>
          <p:cNvPr id="295" name="TextovéPole 6"/>
          <p:cNvSpPr txBox="1"/>
          <p:nvPr/>
        </p:nvSpPr>
        <p:spPr>
          <a:xfrm>
            <a:off x="633094" y="4913296"/>
            <a:ext cx="27160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defRPr sz="22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cs-CZ"/>
              <a:t>Klíčové elementy kurzu</a:t>
            </a:r>
            <a:r>
              <a:t>:</a:t>
            </a:r>
          </a:p>
        </p:txBody>
      </p:sp>
      <p:sp>
        <p:nvSpPr>
          <p:cNvPr id="296" name="TextovéPole 7"/>
          <p:cNvSpPr txBox="1"/>
          <p:nvPr/>
        </p:nvSpPr>
        <p:spPr>
          <a:xfrm>
            <a:off x="3403551" y="4931505"/>
            <a:ext cx="8809719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100000"/>
              <a:buFont typeface="Arial"/>
              <a:buChar char="•"/>
              <a:defRPr>
                <a:solidFill>
                  <a:srgbClr val="404040"/>
                </a:solidFill>
              </a:defRPr>
            </a:pPr>
            <a:r>
              <a:rPr lang="cs-CZ" sz="2000" dirty="0"/>
              <a:t>Reálný týmový projekt společně vedený a mentorovaný  korporátním partnerem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100000"/>
              <a:buFont typeface="Arial"/>
              <a:buChar char="•"/>
              <a:defRPr>
                <a:solidFill>
                  <a:srgbClr val="404040"/>
                </a:solidFill>
              </a:defRPr>
            </a:pPr>
            <a:r>
              <a:rPr lang="cs-CZ" sz="2000" dirty="0"/>
              <a:t>Reálná zpětná vazba od klienta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100000"/>
              <a:buFont typeface="Arial"/>
              <a:buChar char="•"/>
              <a:defRPr>
                <a:solidFill>
                  <a:srgbClr val="404040"/>
                </a:solidFill>
              </a:defRPr>
            </a:pPr>
            <a:r>
              <a:rPr lang="cs-CZ" sz="2000" dirty="0"/>
              <a:t>Lekce a workshopy realizované akademiky i zástupci korporátních partnerů</a:t>
            </a:r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9D734E91-86B9-4D34-B315-00D00170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375" y="6446579"/>
            <a:ext cx="9293226" cy="184666"/>
          </a:xfrm>
        </p:spPr>
        <p:txBody>
          <a:bodyPr/>
          <a:lstStyle/>
          <a:p>
            <a:r>
              <a:rPr lang="en-GB" dirty="0"/>
              <a:t>FACULTY OF BUSINESS ADMINISTRATION, UNIVERSITY OF ECONOMICS, PRAGUE</a:t>
            </a:r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FD03E597-4422-4064-9591-55AD9E6D1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390" y="118690"/>
            <a:ext cx="1511635" cy="48876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Nadpis 1"/>
          <p:cNvSpPr txBox="1">
            <a:spLocks noGrp="1"/>
          </p:cNvSpPr>
          <p:nvPr>
            <p:ph type="title"/>
          </p:nvPr>
        </p:nvSpPr>
        <p:spPr>
          <a:xfrm>
            <a:off x="587375" y="845863"/>
            <a:ext cx="11017250" cy="443199"/>
          </a:xfrm>
          <a:prstGeom prst="rect">
            <a:avLst/>
          </a:prstGeom>
        </p:spPr>
        <p:txBody>
          <a:bodyPr/>
          <a:lstStyle>
            <a:lvl1pPr defTabSz="886968">
              <a:defRPr sz="3104"/>
            </a:lvl1pPr>
          </a:lstStyle>
          <a:p>
            <a:r>
              <a:rPr lang="cs-CZ" dirty="0"/>
              <a:t>Design </a:t>
            </a:r>
            <a:r>
              <a:rPr lang="cs-CZ" dirty="0" err="1"/>
              <a:t>Thinking</a:t>
            </a:r>
            <a:r>
              <a:rPr lang="cs-CZ" dirty="0"/>
              <a:t> a Antropologie ve strategii</a:t>
            </a:r>
            <a:endParaRPr dirty="0"/>
          </a:p>
        </p:txBody>
      </p:sp>
      <p:sp>
        <p:nvSpPr>
          <p:cNvPr id="299" name="Zástupný symbol pro číslo snímku 4"/>
          <p:cNvSpPr txBox="1">
            <a:spLocks noGrp="1"/>
          </p:cNvSpPr>
          <p:nvPr>
            <p:ph type="sldNum" sz="quarter" idx="2"/>
          </p:nvPr>
        </p:nvSpPr>
        <p:spPr>
          <a:xfrm>
            <a:off x="11439524" y="6450011"/>
            <a:ext cx="16510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+mn-lt"/>
                <a:ea typeface="+mn-ea"/>
                <a:cs typeface="+mn-cs"/>
                <a:sym typeface="Corbe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cs-CZ" smtClean="0"/>
              <a:pPr/>
              <a:t>9</a:t>
            </a:fld>
            <a:endParaRPr/>
          </a:p>
        </p:txBody>
      </p:sp>
      <p:sp>
        <p:nvSpPr>
          <p:cNvPr id="303" name="TextovéPole 12"/>
          <p:cNvSpPr txBox="1"/>
          <p:nvPr/>
        </p:nvSpPr>
        <p:spPr>
          <a:xfrm>
            <a:off x="5327368" y="1945197"/>
            <a:ext cx="225702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defRPr sz="22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cs-CZ" b="1">
                <a:solidFill>
                  <a:srgbClr val="006088"/>
                </a:solidFill>
                <a:latin typeface="+mn-lt"/>
                <a:ea typeface="+mn-ea"/>
                <a:cs typeface="+mn-cs"/>
              </a:rPr>
              <a:t>Nedávné projekty</a:t>
            </a:r>
            <a:r>
              <a:rPr lang="en-GB" b="1">
                <a:solidFill>
                  <a:srgbClr val="006088"/>
                </a:solidFill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304" name="Obrázek 17" descr="Obrázek 17"/>
          <p:cNvPicPr>
            <a:picLocks noChangeAspect="1"/>
          </p:cNvPicPr>
          <p:nvPr/>
        </p:nvPicPr>
        <p:blipFill>
          <a:blip r:embed="rId2"/>
          <a:srcRect l="12475" t="16970" r="10882" b="16445"/>
          <a:stretch>
            <a:fillRect/>
          </a:stretch>
        </p:blipFill>
        <p:spPr>
          <a:xfrm>
            <a:off x="5327013" y="2489849"/>
            <a:ext cx="1196288" cy="900074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Obdélník 18"/>
          <p:cNvSpPr txBox="1"/>
          <p:nvPr/>
        </p:nvSpPr>
        <p:spPr>
          <a:xfrm>
            <a:off x="5002898" y="3481728"/>
            <a:ext cx="184441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404040"/>
                </a:solidFill>
              </a:defRPr>
            </a:pPr>
            <a:r>
              <a:rPr sz="1600"/>
              <a:t>Customer research</a:t>
            </a:r>
          </a:p>
          <a:p>
            <a:pPr algn="ctr">
              <a:defRPr>
                <a:solidFill>
                  <a:srgbClr val="404040"/>
                </a:solidFill>
              </a:defRPr>
            </a:pPr>
            <a:r>
              <a:rPr sz="1600"/>
              <a:t>on senior generation</a:t>
            </a:r>
          </a:p>
        </p:txBody>
      </p:sp>
      <p:pic>
        <p:nvPicPr>
          <p:cNvPr id="306" name="Obrázek 19" descr="Obrázek 19"/>
          <p:cNvPicPr>
            <a:picLocks noChangeAspect="1"/>
          </p:cNvPicPr>
          <p:nvPr/>
        </p:nvPicPr>
        <p:blipFill>
          <a:blip r:embed="rId2"/>
          <a:srcRect l="12475" t="16970" r="10882" b="16445"/>
          <a:stretch>
            <a:fillRect/>
          </a:stretch>
        </p:blipFill>
        <p:spPr>
          <a:xfrm>
            <a:off x="7762286" y="2494929"/>
            <a:ext cx="1196288" cy="900074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Obdélník 20"/>
          <p:cNvSpPr txBox="1"/>
          <p:nvPr/>
        </p:nvSpPr>
        <p:spPr>
          <a:xfrm>
            <a:off x="7094519" y="3486808"/>
            <a:ext cx="253171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404040"/>
                </a:solidFill>
              </a:defRPr>
            </a:pPr>
            <a:r>
              <a:rPr sz="1600"/>
              <a:t>Customer experience design</a:t>
            </a:r>
          </a:p>
          <a:p>
            <a:pPr algn="ctr">
              <a:defRPr>
                <a:solidFill>
                  <a:srgbClr val="404040"/>
                </a:solidFill>
              </a:defRPr>
            </a:pPr>
            <a:r>
              <a:rPr lang="cs-CZ" sz="1600"/>
              <a:t>pro tzv. </a:t>
            </a:r>
            <a:r>
              <a:rPr lang="cs-CZ" sz="1600" err="1"/>
              <a:t>sandwich</a:t>
            </a:r>
            <a:r>
              <a:rPr lang="cs-CZ" sz="1600"/>
              <a:t> </a:t>
            </a:r>
            <a:r>
              <a:rPr lang="cs-CZ" sz="1600" err="1"/>
              <a:t>generation</a:t>
            </a:r>
            <a:endParaRPr sz="1600"/>
          </a:p>
        </p:txBody>
      </p:sp>
      <p:pic>
        <p:nvPicPr>
          <p:cNvPr id="308" name="Obrázek 21" descr="Obrázek 21"/>
          <p:cNvPicPr>
            <a:picLocks noChangeAspect="1"/>
          </p:cNvPicPr>
          <p:nvPr/>
        </p:nvPicPr>
        <p:blipFill>
          <a:blip r:embed="rId3"/>
          <a:srcRect t="28490" b="28730"/>
          <a:stretch>
            <a:fillRect/>
          </a:stretch>
        </p:blipFill>
        <p:spPr>
          <a:xfrm>
            <a:off x="9824677" y="2603532"/>
            <a:ext cx="1779948" cy="761469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Obdélník 22"/>
          <p:cNvSpPr txBox="1"/>
          <p:nvPr/>
        </p:nvSpPr>
        <p:spPr>
          <a:xfrm>
            <a:off x="9710190" y="3492999"/>
            <a:ext cx="230928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404040"/>
                </a:solidFill>
              </a:defRPr>
            </a:pPr>
            <a:r>
              <a:rPr lang="cs-CZ" sz="1600"/>
              <a:t>Etnografický výzkum pro</a:t>
            </a:r>
            <a:endParaRPr sz="1600"/>
          </a:p>
          <a:p>
            <a:pPr algn="ctr">
              <a:defRPr>
                <a:solidFill>
                  <a:srgbClr val="404040"/>
                </a:solidFill>
              </a:defRPr>
            </a:pPr>
            <a:r>
              <a:rPr lang="cs-CZ" sz="1600"/>
              <a:t>formulování CSR strategie</a:t>
            </a:r>
            <a:endParaRPr sz="1600"/>
          </a:p>
        </p:txBody>
      </p:sp>
      <p:pic>
        <p:nvPicPr>
          <p:cNvPr id="310" name="Obrázek 8" descr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860" y="4526352"/>
            <a:ext cx="1905001" cy="615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Obrázek 14" descr="Obrázek 14"/>
          <p:cNvPicPr>
            <a:picLocks noChangeAspect="1"/>
          </p:cNvPicPr>
          <p:nvPr/>
        </p:nvPicPr>
        <p:blipFill>
          <a:blip r:embed="rId5"/>
          <a:srcRect t="21862" b="22418"/>
          <a:stretch>
            <a:fillRect/>
          </a:stretch>
        </p:blipFill>
        <p:spPr>
          <a:xfrm>
            <a:off x="8826753" y="4375855"/>
            <a:ext cx="1375543" cy="766448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Obdélník 22"/>
          <p:cNvSpPr txBox="1"/>
          <p:nvPr/>
        </p:nvSpPr>
        <p:spPr>
          <a:xfrm>
            <a:off x="5740841" y="5147383"/>
            <a:ext cx="253589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r>
              <a:rPr sz="1600"/>
              <a:t>CX Design </a:t>
            </a:r>
            <a:r>
              <a:rPr lang="cs-CZ" sz="1600"/>
              <a:t>finančních produktů pro mileniály</a:t>
            </a:r>
            <a:endParaRPr sz="1600"/>
          </a:p>
        </p:txBody>
      </p:sp>
      <p:sp>
        <p:nvSpPr>
          <p:cNvPr id="313" name="Obdélník 22"/>
          <p:cNvSpPr txBox="1"/>
          <p:nvPr/>
        </p:nvSpPr>
        <p:spPr>
          <a:xfrm>
            <a:off x="8178757" y="5142303"/>
            <a:ext cx="253589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r>
              <a:rPr sz="1600"/>
              <a:t>CX Design </a:t>
            </a:r>
            <a:r>
              <a:rPr lang="cs-CZ" sz="1600"/>
              <a:t>pro ekologické detergenty</a:t>
            </a:r>
            <a:endParaRPr sz="1600"/>
          </a:p>
        </p:txBody>
      </p:sp>
      <p:pic>
        <p:nvPicPr>
          <p:cNvPr id="18" name="Obrázek 17" descr="Obsah obrázku osoba, budova, muž, exteriér&#10;&#10;Popis byl vytvořen automaticky">
            <a:extLst>
              <a:ext uri="{FF2B5EF4-FFF2-40B4-BE49-F238E27FC236}">
                <a16:creationId xmlns:a16="http://schemas.microsoft.com/office/drawing/2014/main" id="{1B23BA48-876F-48A1-A235-C35A68DCE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046" y="1880340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1429D72C-2965-4673-9C75-E2CEF7AFD289}"/>
              </a:ext>
            </a:extLst>
          </p:cNvPr>
          <p:cNvSpPr/>
          <p:nvPr/>
        </p:nvSpPr>
        <p:spPr>
          <a:xfrm>
            <a:off x="540724" y="2374740"/>
            <a:ext cx="2517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Tomáš Ryška, Ph.D.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A6A9014-33E8-41D1-B685-169D55AA350E}"/>
              </a:ext>
            </a:extLst>
          </p:cNvPr>
          <p:cNvSpPr txBox="1"/>
          <p:nvPr/>
        </p:nvSpPr>
        <p:spPr>
          <a:xfrm>
            <a:off x="634672" y="1945197"/>
            <a:ext cx="117820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rgbClr val="006088"/>
                </a:solidFill>
              </a:rPr>
              <a:t>Vyučující</a:t>
            </a:r>
            <a:r>
              <a:rPr lang="en-GB" sz="2200" b="1" dirty="0">
                <a:solidFill>
                  <a:srgbClr val="006088"/>
                </a:solidFill>
              </a:rPr>
              <a:t>:</a:t>
            </a:r>
          </a:p>
        </p:txBody>
      </p:sp>
      <p:pic>
        <p:nvPicPr>
          <p:cNvPr id="21" name="Obrázek 20" descr="Obsah obrázku kreslení&#10;&#10;Popis byl vytvořen automaticky">
            <a:extLst>
              <a:ext uri="{FF2B5EF4-FFF2-40B4-BE49-F238E27FC236}">
                <a16:creationId xmlns:a16="http://schemas.microsoft.com/office/drawing/2014/main" id="{996E7C1B-A6AB-449F-8B6C-637E1C271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390" y="118690"/>
            <a:ext cx="1511635" cy="488762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FAFDA48-4A52-444B-88AD-4094580F89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3255" y="3430866"/>
            <a:ext cx="1428751" cy="1428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E843C38-E84F-4F5A-9A8E-114A2BE0C617}"/>
              </a:ext>
            </a:extLst>
          </p:cNvPr>
          <p:cNvSpPr txBox="1"/>
          <p:nvPr/>
        </p:nvSpPr>
        <p:spPr>
          <a:xfrm>
            <a:off x="587375" y="3968579"/>
            <a:ext cx="166712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Lukáš Cingr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Manager v KPMG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FPH VŠE – presentation templat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buClr>
            <a:schemeClr val="bg2"/>
          </a:buClr>
          <a:defRPr sz="22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VŠ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25E6697DA2F5438324D48C63C4AEEA" ma:contentTypeVersion="26" ma:contentTypeDescription="Vytvoří nový dokument" ma:contentTypeScope="" ma:versionID="8dd79410426190ac4a06129fb6d65e1f">
  <xsd:schema xmlns:xsd="http://www.w3.org/2001/XMLSchema" xmlns:xs="http://www.w3.org/2001/XMLSchema" xmlns:p="http://schemas.microsoft.com/office/2006/metadata/properties" xmlns:ns3="8d0ef98d-f53b-48de-a8c9-3cddb7001a57" xmlns:ns4="1ffd818f-afa9-40a4-b9b1-b31a27f3b038" targetNamespace="http://schemas.microsoft.com/office/2006/metadata/properties" ma:root="true" ma:fieldsID="ed7714cb70595d6b50015ca982685230" ns3:_="" ns4:_="">
    <xsd:import namespace="8d0ef98d-f53b-48de-a8c9-3cddb7001a57"/>
    <xsd:import namespace="1ffd818f-afa9-40a4-b9b1-b31a27f3b0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CultureName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ef98d-f53b-48de-a8c9-3cddb7001a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odnota hash upozornění na sdílení" ma:internalName="SharingHintHash" ma:readOnly="true">
      <xsd:simpleType>
        <xsd:restriction base="dms:Text"/>
      </xsd:simpleType>
    </xsd:element>
    <xsd:element name="SharedWithDetails" ma:index="10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d818f-afa9-40a4-b9b1-b31a27f3b038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1ffd818f-afa9-40a4-b9b1-b31a27f3b038">
      <UserInfo>
        <DisplayName/>
        <AccountId xsi:nil="true"/>
        <AccountType/>
      </UserInfo>
    </Owner>
    <Student_Groups xmlns="1ffd818f-afa9-40a4-b9b1-b31a27f3b038">
      <UserInfo>
        <DisplayName/>
        <AccountId xsi:nil="true"/>
        <AccountType/>
      </UserInfo>
    </Student_Groups>
    <AppVersion xmlns="1ffd818f-afa9-40a4-b9b1-b31a27f3b038" xsi:nil="true"/>
    <Invited_Students xmlns="1ffd818f-afa9-40a4-b9b1-b31a27f3b038" xsi:nil="true"/>
    <Teachers xmlns="1ffd818f-afa9-40a4-b9b1-b31a27f3b038">
      <UserInfo>
        <DisplayName/>
        <AccountId xsi:nil="true"/>
        <AccountType/>
      </UserInfo>
    </Teachers>
    <Students xmlns="1ffd818f-afa9-40a4-b9b1-b31a27f3b038">
      <UserInfo>
        <DisplayName/>
        <AccountId xsi:nil="true"/>
        <AccountType/>
      </UserInfo>
    </Students>
    <DefaultSectionNames xmlns="1ffd818f-afa9-40a4-b9b1-b31a27f3b038" xsi:nil="true"/>
    <FolderType xmlns="1ffd818f-afa9-40a4-b9b1-b31a27f3b038" xsi:nil="true"/>
    <CultureName xmlns="1ffd818f-afa9-40a4-b9b1-b31a27f3b038" xsi:nil="true"/>
    <Self_Registration_Enabled xmlns="1ffd818f-afa9-40a4-b9b1-b31a27f3b038" xsi:nil="true"/>
    <Has_Teacher_Only_SectionGroup xmlns="1ffd818f-afa9-40a4-b9b1-b31a27f3b038" xsi:nil="true"/>
    <Is_Collaboration_Space_Locked xmlns="1ffd818f-afa9-40a4-b9b1-b31a27f3b038" xsi:nil="true"/>
    <Invited_Teachers xmlns="1ffd818f-afa9-40a4-b9b1-b31a27f3b038" xsi:nil="true"/>
    <NotebookType xmlns="1ffd818f-afa9-40a4-b9b1-b31a27f3b038" xsi:nil="true"/>
  </documentManagement>
</p:properties>
</file>

<file path=customXml/itemProps1.xml><?xml version="1.0" encoding="utf-8"?>
<ds:datastoreItem xmlns:ds="http://schemas.openxmlformats.org/officeDocument/2006/customXml" ds:itemID="{FD3EEC3A-56A3-4158-B9BC-5001CEF856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56DBA7-BB57-45B3-9492-18E56FF225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0ef98d-f53b-48de-a8c9-3cddb7001a57"/>
    <ds:schemaRef ds:uri="1ffd818f-afa9-40a4-b9b1-b31a27f3b0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DF94C2-2C45-44C8-AD3A-FEC7D4512E05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d0ef98d-f53b-48de-a8c9-3cddb7001a57"/>
    <ds:schemaRef ds:uri="http://purl.org/dc/terms/"/>
    <ds:schemaRef ds:uri="http://schemas.openxmlformats.org/package/2006/metadata/core-properties"/>
    <ds:schemaRef ds:uri="1ffd818f-afa9-40a4-b9b1-b31a27f3b03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3415</TotalTime>
  <Words>2597</Words>
  <Application>Microsoft Office PowerPoint</Application>
  <PresentationFormat>Širokoúhlá obrazovka</PresentationFormat>
  <Paragraphs>228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Corbel</vt:lpstr>
      <vt:lpstr>Gill Sans</vt:lpstr>
      <vt:lpstr>Times New Roman</vt:lpstr>
      <vt:lpstr>Verdana</vt:lpstr>
      <vt:lpstr>Wingdings</vt:lpstr>
      <vt:lpstr>FPH VŠE – presentation template</vt:lpstr>
      <vt:lpstr>NextGen Consulting</vt:lpstr>
      <vt:lpstr>Zaměření vedlejší specializace</vt:lpstr>
      <vt:lpstr>Klíčové elementy VS NextGen Consulting</vt:lpstr>
      <vt:lpstr>Partneři</vt:lpstr>
      <vt:lpstr>Curriculum</vt:lpstr>
      <vt:lpstr>Strategie růstu</vt:lpstr>
      <vt:lpstr>Strategie růstu</vt:lpstr>
      <vt:lpstr>Design Thinking a antropologie ve strategii</vt:lpstr>
      <vt:lpstr>Design Thinking a Antropologie ve strategii</vt:lpstr>
      <vt:lpstr>Strategie v rodinných firmách</vt:lpstr>
      <vt:lpstr>Kritické myšlení ve futurologii</vt:lpstr>
      <vt:lpstr>From learning to machine learning / organizational learning </vt:lpstr>
      <vt:lpstr>Data Strategy</vt:lpstr>
      <vt:lpstr>Hodnota podniku</vt:lpstr>
      <vt:lpstr>Rozvoj komunikačních dovedností</vt:lpstr>
      <vt:lpstr>Green and sustainable ecosystems</vt:lpstr>
      <vt:lpstr>Nový formát souborné zkoušky</vt:lpstr>
      <vt:lpstr>Přidejte se k nám!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FPH VŠE – presentation</dc:title>
  <dc:creator>odprezentuj.cz</dc:creator>
  <cp:lastModifiedBy>Ivana Vostřelová</cp:lastModifiedBy>
  <cp:revision>75</cp:revision>
  <dcterms:created xsi:type="dcterms:W3CDTF">2019-08-01T14:58:42Z</dcterms:created>
  <dcterms:modified xsi:type="dcterms:W3CDTF">2020-08-26T09:36:14Z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0x0101007125E6697DA2F5438324D48C63C4AEEA</vt:lpwstr>
  </property>
</Properties>
</file>